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409" r:id="rId2"/>
    <p:sldId id="360" r:id="rId3"/>
    <p:sldId id="347" r:id="rId4"/>
    <p:sldId id="357" r:id="rId5"/>
    <p:sldId id="376" r:id="rId6"/>
    <p:sldId id="288" r:id="rId7"/>
    <p:sldId id="437" r:id="rId8"/>
    <p:sldId id="405" r:id="rId9"/>
    <p:sldId id="365" r:id="rId10"/>
    <p:sldId id="391" r:id="rId11"/>
    <p:sldId id="440" r:id="rId12"/>
    <p:sldId id="441" r:id="rId13"/>
    <p:sldId id="443" r:id="rId14"/>
    <p:sldId id="444" r:id="rId15"/>
    <p:sldId id="367" r:id="rId16"/>
    <p:sldId id="438" r:id="rId17"/>
    <p:sldId id="432" r:id="rId18"/>
  </p:sldIdLst>
  <p:sldSz cx="9144000" cy="6858000" type="screen4x3"/>
  <p:notesSz cx="7315200" cy="9601200"/>
  <p:defaultTextStyle>
    <a:defPPr>
      <a:defRPr lang="en-US"/>
    </a:defPPr>
    <a:lvl1pPr algn="l" rtl="0" fontAlgn="base">
      <a:spcBef>
        <a:spcPct val="0"/>
      </a:spcBef>
      <a:spcAft>
        <a:spcPct val="0"/>
      </a:spcAft>
      <a:defRPr kern="1200">
        <a:solidFill>
          <a:schemeClr val="tx1"/>
        </a:solidFill>
        <a:latin typeface="Arial" pitchFamily="34" charset="0"/>
        <a:ea typeface="DejaVu Sans" pitchFamily="34" charset="0"/>
        <a:cs typeface="DejaVu Sans" pitchFamily="34" charset="0"/>
      </a:defRPr>
    </a:lvl1pPr>
    <a:lvl2pPr marL="457200" algn="l" rtl="0" fontAlgn="base">
      <a:spcBef>
        <a:spcPct val="0"/>
      </a:spcBef>
      <a:spcAft>
        <a:spcPct val="0"/>
      </a:spcAft>
      <a:defRPr kern="1200">
        <a:solidFill>
          <a:schemeClr val="tx1"/>
        </a:solidFill>
        <a:latin typeface="Arial" pitchFamily="34" charset="0"/>
        <a:ea typeface="DejaVu Sans" pitchFamily="34" charset="0"/>
        <a:cs typeface="DejaVu Sans" pitchFamily="34" charset="0"/>
      </a:defRPr>
    </a:lvl2pPr>
    <a:lvl3pPr marL="914400" algn="l" rtl="0" fontAlgn="base">
      <a:spcBef>
        <a:spcPct val="0"/>
      </a:spcBef>
      <a:spcAft>
        <a:spcPct val="0"/>
      </a:spcAft>
      <a:defRPr kern="1200">
        <a:solidFill>
          <a:schemeClr val="tx1"/>
        </a:solidFill>
        <a:latin typeface="Arial" pitchFamily="34" charset="0"/>
        <a:ea typeface="DejaVu Sans" pitchFamily="34" charset="0"/>
        <a:cs typeface="DejaVu Sans" pitchFamily="34" charset="0"/>
      </a:defRPr>
    </a:lvl3pPr>
    <a:lvl4pPr marL="1371600" algn="l" rtl="0" fontAlgn="base">
      <a:spcBef>
        <a:spcPct val="0"/>
      </a:spcBef>
      <a:spcAft>
        <a:spcPct val="0"/>
      </a:spcAft>
      <a:defRPr kern="1200">
        <a:solidFill>
          <a:schemeClr val="tx1"/>
        </a:solidFill>
        <a:latin typeface="Arial" pitchFamily="34" charset="0"/>
        <a:ea typeface="DejaVu Sans" pitchFamily="34" charset="0"/>
        <a:cs typeface="DejaVu Sans" pitchFamily="34" charset="0"/>
      </a:defRPr>
    </a:lvl4pPr>
    <a:lvl5pPr marL="1828800" algn="l" rtl="0" fontAlgn="base">
      <a:spcBef>
        <a:spcPct val="0"/>
      </a:spcBef>
      <a:spcAft>
        <a:spcPct val="0"/>
      </a:spcAft>
      <a:defRPr kern="1200">
        <a:solidFill>
          <a:schemeClr val="tx1"/>
        </a:solidFill>
        <a:latin typeface="Arial" pitchFamily="34" charset="0"/>
        <a:ea typeface="DejaVu Sans" pitchFamily="34" charset="0"/>
        <a:cs typeface="DejaVu Sans" pitchFamily="34" charset="0"/>
      </a:defRPr>
    </a:lvl5pPr>
    <a:lvl6pPr marL="2286000" algn="l" defTabSz="914400" rtl="0" eaLnBrk="1" latinLnBrk="0" hangingPunct="1">
      <a:defRPr kern="1200">
        <a:solidFill>
          <a:schemeClr val="tx1"/>
        </a:solidFill>
        <a:latin typeface="Arial" pitchFamily="34" charset="0"/>
        <a:ea typeface="DejaVu Sans" pitchFamily="34" charset="0"/>
        <a:cs typeface="DejaVu Sans" pitchFamily="34" charset="0"/>
      </a:defRPr>
    </a:lvl6pPr>
    <a:lvl7pPr marL="2743200" algn="l" defTabSz="914400" rtl="0" eaLnBrk="1" latinLnBrk="0" hangingPunct="1">
      <a:defRPr kern="1200">
        <a:solidFill>
          <a:schemeClr val="tx1"/>
        </a:solidFill>
        <a:latin typeface="Arial" pitchFamily="34" charset="0"/>
        <a:ea typeface="DejaVu Sans" pitchFamily="34" charset="0"/>
        <a:cs typeface="DejaVu Sans" pitchFamily="34" charset="0"/>
      </a:defRPr>
    </a:lvl7pPr>
    <a:lvl8pPr marL="3200400" algn="l" defTabSz="914400" rtl="0" eaLnBrk="1" latinLnBrk="0" hangingPunct="1">
      <a:defRPr kern="1200">
        <a:solidFill>
          <a:schemeClr val="tx1"/>
        </a:solidFill>
        <a:latin typeface="Arial" pitchFamily="34" charset="0"/>
        <a:ea typeface="DejaVu Sans" pitchFamily="34" charset="0"/>
        <a:cs typeface="DejaVu Sans" pitchFamily="34" charset="0"/>
      </a:defRPr>
    </a:lvl8pPr>
    <a:lvl9pPr marL="3657600" algn="l" defTabSz="914400" rtl="0" eaLnBrk="1" latinLnBrk="0" hangingPunct="1">
      <a:defRPr kern="1200">
        <a:solidFill>
          <a:schemeClr val="tx1"/>
        </a:solidFill>
        <a:latin typeface="Arial" pitchFamily="34" charset="0"/>
        <a:ea typeface="DejaVu Sans" pitchFamily="34" charset="0"/>
        <a:cs typeface="DejaVu Sans"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82041" autoAdjust="0"/>
  </p:normalViewPr>
  <p:slideViewPr>
    <p:cSldViewPr>
      <p:cViewPr varScale="1">
        <p:scale>
          <a:sx n="68" d="100"/>
          <a:sy n="68" d="100"/>
        </p:scale>
        <p:origin x="1810" y="58"/>
      </p:cViewPr>
      <p:guideLst>
        <p:guide orient="horz" pos="2160"/>
        <p:guide pos="2880"/>
      </p:guideLst>
    </p:cSldViewPr>
  </p:slideViewPr>
  <p:notesTextViewPr>
    <p:cViewPr>
      <p:scale>
        <a:sx n="100" d="100"/>
        <a:sy n="100" d="100"/>
      </p:scale>
      <p:origin x="0" y="0"/>
    </p:cViewPr>
  </p:notesTextViewPr>
  <p:sorterViewPr>
    <p:cViewPr>
      <p:scale>
        <a:sx n="125" d="100"/>
        <a:sy n="125" d="100"/>
      </p:scale>
      <p:origin x="0" y="-7843"/>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170583" cy="482028"/>
          </a:xfrm>
          <a:prstGeom prst="rect">
            <a:avLst/>
          </a:prstGeom>
        </p:spPr>
        <p:txBody>
          <a:bodyPr vert="horz" lIns="94851" tIns="47425" rIns="94851" bIns="47425" rtlCol="0"/>
          <a:lstStyle>
            <a:lvl1pPr algn="l">
              <a:defRPr sz="1200"/>
            </a:lvl1pPr>
          </a:lstStyle>
          <a:p>
            <a:endParaRPr lang="en-US"/>
          </a:p>
        </p:txBody>
      </p:sp>
      <p:sp>
        <p:nvSpPr>
          <p:cNvPr id="3" name="Date Placeholder 2"/>
          <p:cNvSpPr>
            <a:spLocks noGrp="1"/>
          </p:cNvSpPr>
          <p:nvPr>
            <p:ph type="dt" sz="quarter" idx="1"/>
          </p:nvPr>
        </p:nvSpPr>
        <p:spPr>
          <a:xfrm>
            <a:off x="4142962" y="0"/>
            <a:ext cx="3170583" cy="482028"/>
          </a:xfrm>
          <a:prstGeom prst="rect">
            <a:avLst/>
          </a:prstGeom>
        </p:spPr>
        <p:txBody>
          <a:bodyPr vert="horz" lIns="94851" tIns="47425" rIns="94851" bIns="47425" rtlCol="0"/>
          <a:lstStyle>
            <a:lvl1pPr algn="r">
              <a:defRPr sz="1200"/>
            </a:lvl1pPr>
          </a:lstStyle>
          <a:p>
            <a:fld id="{D1B74543-9655-4257-BB3D-CECABBEE71BC}" type="datetimeFigureOut">
              <a:rPr lang="en-US" smtClean="0"/>
              <a:t>12/11/2023</a:t>
            </a:fld>
            <a:endParaRPr lang="en-US"/>
          </a:p>
        </p:txBody>
      </p:sp>
      <p:sp>
        <p:nvSpPr>
          <p:cNvPr id="4" name="Footer Placeholder 3"/>
          <p:cNvSpPr>
            <a:spLocks noGrp="1"/>
          </p:cNvSpPr>
          <p:nvPr>
            <p:ph type="ftr" sz="quarter" idx="2"/>
          </p:nvPr>
        </p:nvSpPr>
        <p:spPr>
          <a:xfrm>
            <a:off x="1" y="9119174"/>
            <a:ext cx="3170583" cy="482028"/>
          </a:xfrm>
          <a:prstGeom prst="rect">
            <a:avLst/>
          </a:prstGeom>
        </p:spPr>
        <p:txBody>
          <a:bodyPr vert="horz" lIns="94851" tIns="47425" rIns="94851" bIns="47425" rtlCol="0" anchor="b"/>
          <a:lstStyle>
            <a:lvl1pPr algn="l">
              <a:defRPr sz="1200"/>
            </a:lvl1pPr>
          </a:lstStyle>
          <a:p>
            <a:endParaRPr lang="en-US"/>
          </a:p>
        </p:txBody>
      </p:sp>
      <p:sp>
        <p:nvSpPr>
          <p:cNvPr id="5" name="Slide Number Placeholder 4"/>
          <p:cNvSpPr>
            <a:spLocks noGrp="1"/>
          </p:cNvSpPr>
          <p:nvPr>
            <p:ph type="sldNum" sz="quarter" idx="3"/>
          </p:nvPr>
        </p:nvSpPr>
        <p:spPr>
          <a:xfrm>
            <a:off x="4142962" y="9119174"/>
            <a:ext cx="3170583" cy="482028"/>
          </a:xfrm>
          <a:prstGeom prst="rect">
            <a:avLst/>
          </a:prstGeom>
        </p:spPr>
        <p:txBody>
          <a:bodyPr vert="horz" lIns="94851" tIns="47425" rIns="94851" bIns="47425" rtlCol="0" anchor="b"/>
          <a:lstStyle>
            <a:lvl1pPr algn="r">
              <a:defRPr sz="1200"/>
            </a:lvl1pPr>
          </a:lstStyle>
          <a:p>
            <a:fld id="{49BE40BB-5B06-48ED-910C-D0DA83A84127}" type="slidenum">
              <a:rPr lang="en-US" smtClean="0"/>
              <a:t>‹#›</a:t>
            </a:fld>
            <a:endParaRPr lang="en-US"/>
          </a:p>
        </p:txBody>
      </p:sp>
    </p:spTree>
    <p:extLst>
      <p:ext uri="{BB962C8B-B14F-4D97-AF65-F5344CB8AC3E}">
        <p14:creationId xmlns:p14="http://schemas.microsoft.com/office/powerpoint/2010/main" val="99214200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gif>
</file>

<file path=ppt/media/image4.jpe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1"/>
            <a:ext cx="3170637" cy="480416"/>
          </a:xfrm>
          <a:prstGeom prst="rect">
            <a:avLst/>
          </a:prstGeom>
        </p:spPr>
        <p:txBody>
          <a:bodyPr vert="horz" lIns="84739" tIns="42370" rIns="84739" bIns="42370" rtlCol="0"/>
          <a:lstStyle>
            <a:lvl1pPr algn="l">
              <a:defRPr sz="1100"/>
            </a:lvl1pPr>
          </a:lstStyle>
          <a:p>
            <a:pPr>
              <a:defRPr/>
            </a:pPr>
            <a:endParaRPr lang="en-US"/>
          </a:p>
        </p:txBody>
      </p:sp>
      <p:sp>
        <p:nvSpPr>
          <p:cNvPr id="3" name="Date Placeholder 2"/>
          <p:cNvSpPr>
            <a:spLocks noGrp="1"/>
          </p:cNvSpPr>
          <p:nvPr>
            <p:ph type="dt" idx="1"/>
          </p:nvPr>
        </p:nvSpPr>
        <p:spPr>
          <a:xfrm>
            <a:off x="4143029" y="1"/>
            <a:ext cx="3170637" cy="480416"/>
          </a:xfrm>
          <a:prstGeom prst="rect">
            <a:avLst/>
          </a:prstGeom>
        </p:spPr>
        <p:txBody>
          <a:bodyPr vert="horz" lIns="84739" tIns="42370" rIns="84739" bIns="42370" rtlCol="0"/>
          <a:lstStyle>
            <a:lvl1pPr algn="r">
              <a:defRPr sz="1100"/>
            </a:lvl1pPr>
          </a:lstStyle>
          <a:p>
            <a:pPr>
              <a:defRPr/>
            </a:pPr>
            <a:fld id="{9EE60C92-229B-4BE0-A88A-CCD00A8959C0}" type="datetimeFigureOut">
              <a:rPr lang="en-US"/>
              <a:pPr>
                <a:defRPr/>
              </a:pPr>
              <a:t>12/11/2023</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84739" tIns="42370" rIns="84739" bIns="42370" rtlCol="0" anchor="ctr"/>
          <a:lstStyle/>
          <a:p>
            <a:pPr lvl="0"/>
            <a:endParaRPr lang="en-US" noProof="0"/>
          </a:p>
        </p:txBody>
      </p:sp>
      <p:sp>
        <p:nvSpPr>
          <p:cNvPr id="5" name="Notes Placeholder 4"/>
          <p:cNvSpPr>
            <a:spLocks noGrp="1"/>
          </p:cNvSpPr>
          <p:nvPr>
            <p:ph type="body" sz="quarter" idx="3"/>
          </p:nvPr>
        </p:nvSpPr>
        <p:spPr>
          <a:xfrm>
            <a:off x="731215" y="4560395"/>
            <a:ext cx="5852775" cy="4320894"/>
          </a:xfrm>
          <a:prstGeom prst="rect">
            <a:avLst/>
          </a:prstGeom>
        </p:spPr>
        <p:txBody>
          <a:bodyPr vert="horz" lIns="84739" tIns="42370" rIns="84739" bIns="4237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2" y="9119360"/>
            <a:ext cx="3170637" cy="480416"/>
          </a:xfrm>
          <a:prstGeom prst="rect">
            <a:avLst/>
          </a:prstGeom>
        </p:spPr>
        <p:txBody>
          <a:bodyPr vert="horz" lIns="84739" tIns="42370" rIns="84739" bIns="42370" rtlCol="0" anchor="b"/>
          <a:lstStyle>
            <a:lvl1pPr algn="l">
              <a:defRPr sz="1100"/>
            </a:lvl1pPr>
          </a:lstStyle>
          <a:p>
            <a:pPr>
              <a:defRPr/>
            </a:pPr>
            <a:endParaRPr lang="en-US"/>
          </a:p>
        </p:txBody>
      </p:sp>
      <p:sp>
        <p:nvSpPr>
          <p:cNvPr id="7" name="Slide Number Placeholder 6"/>
          <p:cNvSpPr>
            <a:spLocks noGrp="1"/>
          </p:cNvSpPr>
          <p:nvPr>
            <p:ph type="sldNum" sz="quarter" idx="5"/>
          </p:nvPr>
        </p:nvSpPr>
        <p:spPr>
          <a:xfrm>
            <a:off x="4143029" y="9119360"/>
            <a:ext cx="3170637" cy="480416"/>
          </a:xfrm>
          <a:prstGeom prst="rect">
            <a:avLst/>
          </a:prstGeom>
        </p:spPr>
        <p:txBody>
          <a:bodyPr vert="horz" lIns="84739" tIns="42370" rIns="84739" bIns="42370" rtlCol="0" anchor="b"/>
          <a:lstStyle>
            <a:lvl1pPr algn="r">
              <a:defRPr sz="1100"/>
            </a:lvl1pPr>
          </a:lstStyle>
          <a:p>
            <a:pPr>
              <a:defRPr/>
            </a:pPr>
            <a:fld id="{78B4085F-E3D2-49E8-9E91-1F84F7600098}"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1</a:t>
            </a:fld>
            <a:endParaRPr lang="en-US"/>
          </a:p>
        </p:txBody>
      </p:sp>
    </p:spTree>
    <p:extLst>
      <p:ext uri="{BB962C8B-B14F-4D97-AF65-F5344CB8AC3E}">
        <p14:creationId xmlns:p14="http://schemas.microsoft.com/office/powerpoint/2010/main" val="8946802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10</a:t>
            </a:fld>
            <a:endParaRPr lang="en-US"/>
          </a:p>
        </p:txBody>
      </p:sp>
    </p:spTree>
    <p:extLst>
      <p:ext uri="{BB962C8B-B14F-4D97-AF65-F5344CB8AC3E}">
        <p14:creationId xmlns:p14="http://schemas.microsoft.com/office/powerpoint/2010/main" val="3179693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11</a:t>
            </a:fld>
            <a:endParaRPr lang="en-US"/>
          </a:p>
        </p:txBody>
      </p:sp>
    </p:spTree>
    <p:extLst>
      <p:ext uri="{BB962C8B-B14F-4D97-AF65-F5344CB8AC3E}">
        <p14:creationId xmlns:p14="http://schemas.microsoft.com/office/powerpoint/2010/main" val="854062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12</a:t>
            </a:fld>
            <a:endParaRPr lang="en-US"/>
          </a:p>
        </p:txBody>
      </p:sp>
    </p:spTree>
    <p:extLst>
      <p:ext uri="{BB962C8B-B14F-4D97-AF65-F5344CB8AC3E}">
        <p14:creationId xmlns:p14="http://schemas.microsoft.com/office/powerpoint/2010/main" val="35099648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13</a:t>
            </a:fld>
            <a:endParaRPr lang="en-US"/>
          </a:p>
        </p:txBody>
      </p:sp>
    </p:spTree>
    <p:extLst>
      <p:ext uri="{BB962C8B-B14F-4D97-AF65-F5344CB8AC3E}">
        <p14:creationId xmlns:p14="http://schemas.microsoft.com/office/powerpoint/2010/main" val="924290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14</a:t>
            </a:fld>
            <a:endParaRPr lang="en-US"/>
          </a:p>
        </p:txBody>
      </p:sp>
    </p:spTree>
    <p:extLst>
      <p:ext uri="{BB962C8B-B14F-4D97-AF65-F5344CB8AC3E}">
        <p14:creationId xmlns:p14="http://schemas.microsoft.com/office/powerpoint/2010/main" val="25628260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15</a:t>
            </a:fld>
            <a:endParaRPr lang="en-US"/>
          </a:p>
        </p:txBody>
      </p:sp>
    </p:spTree>
    <p:extLst>
      <p:ext uri="{BB962C8B-B14F-4D97-AF65-F5344CB8AC3E}">
        <p14:creationId xmlns:p14="http://schemas.microsoft.com/office/powerpoint/2010/main" val="36896505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noTextEdit="1"/>
          </p:cNvSpPr>
          <p:nvPr>
            <p:ph type="sldImg"/>
          </p:nvPr>
        </p:nvSpPr>
        <p:spPr bwMode="auto">
          <a:noFill/>
          <a:ln>
            <a:solidFill>
              <a:srgbClr val="000000"/>
            </a:solidFill>
            <a:miter lim="800000"/>
            <a:headEnd/>
            <a:tailEnd/>
          </a:ln>
        </p:spPr>
      </p:sp>
      <p:sp>
        <p:nvSpPr>
          <p:cNvPr id="860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dirty="0"/>
          </a:p>
        </p:txBody>
      </p:sp>
      <p:sp>
        <p:nvSpPr>
          <p:cNvPr id="8602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7F2A226B-93C3-4A1C-998E-FACF30E90615}" type="slidenum">
              <a:rPr lang="en-US" smtClean="0"/>
              <a:pPr/>
              <a:t>16</a:t>
            </a:fld>
            <a:endParaRPr lang="en-US"/>
          </a:p>
        </p:txBody>
      </p:sp>
    </p:spTree>
    <p:extLst>
      <p:ext uri="{BB962C8B-B14F-4D97-AF65-F5344CB8AC3E}">
        <p14:creationId xmlns:p14="http://schemas.microsoft.com/office/powerpoint/2010/main" val="13768585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p:cNvSpPr>
            <a:spLocks noGrp="1" noRot="1" noChangeAspect="1" noTextEdit="1"/>
          </p:cNvSpPr>
          <p:nvPr>
            <p:ph type="sldImg"/>
          </p:nvPr>
        </p:nvSpPr>
        <p:spPr bwMode="auto">
          <a:noFill/>
          <a:ln>
            <a:solidFill>
              <a:srgbClr val="000000"/>
            </a:solidFill>
            <a:miter lim="800000"/>
            <a:headEnd/>
            <a:tailEnd/>
          </a:ln>
        </p:spPr>
      </p:sp>
      <p:sp>
        <p:nvSpPr>
          <p:cNvPr id="860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dirty="0"/>
          </a:p>
        </p:txBody>
      </p:sp>
      <p:sp>
        <p:nvSpPr>
          <p:cNvPr id="8602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7F2A226B-93C3-4A1C-998E-FACF30E90615}" type="slidenum">
              <a:rPr lang="en-US" smtClean="0"/>
              <a:pPr/>
              <a:t>17</a:t>
            </a:fld>
            <a:endParaRPr lang="en-US"/>
          </a:p>
        </p:txBody>
      </p:sp>
    </p:spTree>
    <p:extLst>
      <p:ext uri="{BB962C8B-B14F-4D97-AF65-F5344CB8AC3E}">
        <p14:creationId xmlns:p14="http://schemas.microsoft.com/office/powerpoint/2010/main" val="26855965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2</a:t>
            </a:fld>
            <a:endParaRPr lang="en-US"/>
          </a:p>
        </p:txBody>
      </p:sp>
    </p:spTree>
    <p:extLst>
      <p:ext uri="{BB962C8B-B14F-4D97-AF65-F5344CB8AC3E}">
        <p14:creationId xmlns:p14="http://schemas.microsoft.com/office/powerpoint/2010/main" val="3507017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fontAlgn="auto">
              <a:lnSpc>
                <a:spcPct val="150000"/>
              </a:lnSpc>
              <a:spcBef>
                <a:spcPts val="0"/>
              </a:spcBef>
              <a:spcAft>
                <a:spcPts val="0"/>
              </a:spcAft>
              <a:buFont typeface="Wingdings" pitchFamily="2" charset="2"/>
              <a:buChar char="Ø"/>
              <a:defRPr/>
            </a:pPr>
            <a:r>
              <a:rPr lang="en-US" dirty="0">
                <a:latin typeface="Times New Roman" pitchFamily="18" charset="0"/>
                <a:cs typeface="Times New Roman" pitchFamily="18" charset="0"/>
              </a:rPr>
              <a:t>Facial expression plays a significant role in identifying the emotions and cognitive state of a person. </a:t>
            </a:r>
            <a:endParaRPr lang="en-US" dirty="0"/>
          </a:p>
          <a:p>
            <a:pPr algn="just" fontAlgn="auto">
              <a:lnSpc>
                <a:spcPct val="150000"/>
              </a:lnSpc>
              <a:spcBef>
                <a:spcPts val="0"/>
              </a:spcBef>
              <a:spcAft>
                <a:spcPts val="0"/>
              </a:spcAft>
              <a:buFont typeface="Wingdings" pitchFamily="2" charset="2"/>
              <a:buChar char="Ø"/>
              <a:defRPr/>
            </a:pPr>
            <a:r>
              <a:rPr lang="en-US" dirty="0">
                <a:latin typeface="Times New Roman" pitchFamily="18" charset="0"/>
                <a:cs typeface="Times New Roman" pitchFamily="18" charset="0"/>
              </a:rPr>
              <a:t>Ekman et al. described six fundamental facial expressions which are happiness, surprise, anger, sadness, fear, and disgust. These expressions are similar in all the people irrespective of gender, age, and culture.  </a:t>
            </a:r>
          </a:p>
          <a:p>
            <a:pPr marL="0" marR="0" lvl="0" indent="0" algn="just" defTabSz="914400" rtl="0" eaLnBrk="0" fontAlgn="auto" latinLnBrk="0" hangingPunct="0">
              <a:lnSpc>
                <a:spcPct val="150000"/>
              </a:lnSpc>
              <a:spcBef>
                <a:spcPts val="0"/>
              </a:spcBef>
              <a:spcAft>
                <a:spcPts val="0"/>
              </a:spcAft>
              <a:buClrTx/>
              <a:buSzTx/>
              <a:buFont typeface="Wingdings" pitchFamily="2" charset="2"/>
              <a:buChar char="Ø"/>
              <a:tabLst/>
              <a:defRPr/>
            </a:pPr>
            <a:r>
              <a:rPr lang="en-US" dirty="0">
                <a:latin typeface="Times New Roman" pitchFamily="18" charset="0"/>
                <a:cs typeface="Times New Roman" pitchFamily="18" charset="0"/>
              </a:rPr>
              <a:t> </a:t>
            </a:r>
            <a:r>
              <a:rPr lang="en-IN" dirty="0"/>
              <a:t>Emotions</a:t>
            </a:r>
            <a:r>
              <a:rPr lang="en-IN" baseline="0" dirty="0"/>
              <a:t> influence very aspect of our lives. We express emotions in one or the other way in our day to day life. </a:t>
            </a:r>
            <a:r>
              <a:rPr lang="en-US" dirty="0">
                <a:latin typeface="Times New Roman" pitchFamily="18" charset="0"/>
                <a:cs typeface="Times New Roman" pitchFamily="18" charset="0"/>
              </a:rPr>
              <a:t> </a:t>
            </a:r>
          </a:p>
          <a:p>
            <a:pPr algn="just" fontAlgn="auto">
              <a:lnSpc>
                <a:spcPct val="150000"/>
              </a:lnSpc>
              <a:spcBef>
                <a:spcPts val="0"/>
              </a:spcBef>
              <a:spcAft>
                <a:spcPts val="0"/>
              </a:spcAft>
              <a:buFont typeface="Wingdings" pitchFamily="2" charset="2"/>
              <a:buChar char="Ø"/>
              <a:defRPr/>
            </a:pPr>
            <a:endParaRPr lang="en-US" dirty="0">
              <a:latin typeface="Times New Roman" pitchFamily="18" charset="0"/>
              <a:cs typeface="Times New Roman" pitchFamily="18" charset="0"/>
            </a:endParaRPr>
          </a:p>
          <a:p>
            <a:pPr algn="just" fontAlgn="auto">
              <a:lnSpc>
                <a:spcPct val="150000"/>
              </a:lnSpc>
              <a:spcBef>
                <a:spcPts val="0"/>
              </a:spcBef>
              <a:spcAft>
                <a:spcPts val="0"/>
              </a:spcAft>
              <a:defRPr/>
            </a:pPr>
            <a:endParaRPr lang="en-IN" dirty="0">
              <a:solidFill>
                <a:srgbClr val="000000"/>
              </a:solidFill>
              <a:latin typeface="Times New Roman" pitchFamily="18" charset="0"/>
              <a:cs typeface="Times New Roman" pitchFamily="18" charset="0"/>
            </a:endParaRPr>
          </a:p>
          <a:p>
            <a:endParaRPr lang="en-IN" dirty="0"/>
          </a:p>
        </p:txBody>
      </p:sp>
      <p:sp>
        <p:nvSpPr>
          <p:cNvPr id="4" name="Slide Number Placeholder 3"/>
          <p:cNvSpPr>
            <a:spLocks noGrp="1"/>
          </p:cNvSpPr>
          <p:nvPr>
            <p:ph type="sldNum" sz="quarter" idx="10"/>
          </p:nvPr>
        </p:nvSpPr>
        <p:spPr/>
        <p:txBody>
          <a:bodyPr/>
          <a:lstStyle/>
          <a:p>
            <a:fld id="{5720C7B4-4BE0-465F-835D-41D336AAB153}" type="slidenum">
              <a:rPr lang="en-IN" smtClean="0"/>
              <a:t>3</a:t>
            </a:fld>
            <a:endParaRPr lang="en-IN"/>
          </a:p>
        </p:txBody>
      </p:sp>
    </p:spTree>
    <p:extLst>
      <p:ext uri="{BB962C8B-B14F-4D97-AF65-F5344CB8AC3E}">
        <p14:creationId xmlns:p14="http://schemas.microsoft.com/office/powerpoint/2010/main" val="3231878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847396">
              <a:defRPr/>
            </a:pPr>
            <a:r>
              <a:rPr lang="en-US" i="1" dirty="0"/>
              <a:t>Automatic classification of content preference:</a:t>
            </a:r>
            <a:r>
              <a:rPr lang="en-US" dirty="0"/>
              <a:t> Emotion recognition helps in determining if people liked certain advertisements or TV shows or Movies.  </a:t>
            </a:r>
          </a:p>
          <a:p>
            <a:pPr defTabSz="847396">
              <a:defRPr/>
            </a:pPr>
            <a:r>
              <a:rPr lang="en-US" i="1" dirty="0"/>
              <a:t>Social robots:</a:t>
            </a:r>
            <a:r>
              <a:rPr lang="en-US" dirty="0"/>
              <a:t> Helps to build the emotional loop between users and robots. It helps the robot to identify whether the user is experiencing positive or negative feeling and take certain action based on it. </a:t>
            </a:r>
          </a:p>
          <a:p>
            <a:r>
              <a:rPr lang="en-US" i="1" dirty="0"/>
              <a:t>Healthcare:</a:t>
            </a:r>
            <a:r>
              <a:rPr lang="en-US" dirty="0"/>
              <a:t> Used to monitor patients in the assisted living scenario and inform the medical staff during emergencies. </a:t>
            </a:r>
          </a:p>
          <a:p>
            <a:pPr defTabSz="847396">
              <a:defRPr/>
            </a:pPr>
            <a:r>
              <a:rPr lang="en-US" i="1" dirty="0"/>
              <a:t>Educational scenarios:</a:t>
            </a:r>
            <a:r>
              <a:rPr lang="en-US" dirty="0"/>
              <a:t> Automated tutors, smart classrooms and e-learning have become more popular in recent years. Cognitive state helps to recognize the student’s interest level and enhance the contents based on an automatic feedback system. </a:t>
            </a:r>
          </a:p>
          <a:p>
            <a:pPr defTabSz="847396">
              <a:defRPr/>
            </a:pPr>
            <a:r>
              <a:rPr lang="en-US" i="1" dirty="0"/>
              <a:t>Smart Phones:</a:t>
            </a:r>
            <a:r>
              <a:rPr lang="en-US" dirty="0"/>
              <a:t> Emotion recognition is used for linking life patterns to changes in mood, for example, playing music based on mood.  </a:t>
            </a:r>
          </a:p>
          <a:p>
            <a:r>
              <a:rPr lang="en-US" i="1" dirty="0"/>
              <a:t>Entertainment industries:</a:t>
            </a:r>
            <a:r>
              <a:rPr lang="en-US" dirty="0"/>
              <a:t> Cognitive state recognition gives a new dimension to gaming. Games can provide tailored experience if the cognitive state of a player is known to the game.  </a:t>
            </a:r>
          </a:p>
          <a:p>
            <a:endParaRPr lang="en-US" dirty="0"/>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4</a:t>
            </a:fld>
            <a:endParaRPr lang="en-US"/>
          </a:p>
        </p:txBody>
      </p:sp>
    </p:spTree>
    <p:extLst>
      <p:ext uri="{BB962C8B-B14F-4D97-AF65-F5344CB8AC3E}">
        <p14:creationId xmlns:p14="http://schemas.microsoft.com/office/powerpoint/2010/main" val="1601259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p:spPr>
      </p:sp>
      <p:sp>
        <p:nvSpPr>
          <p:cNvPr id="5837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dirty="0"/>
          </a:p>
        </p:txBody>
      </p:sp>
      <p:sp>
        <p:nvSpPr>
          <p:cNvPr id="5837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7CEC4EB9-1CFA-42D0-B186-030F7FFC20F2}" type="slidenum">
              <a:rPr lang="en-US" smtClean="0"/>
              <a:pPr/>
              <a:t>5</a:t>
            </a:fld>
            <a:endParaRPr lang="en-US"/>
          </a:p>
        </p:txBody>
      </p:sp>
    </p:spTree>
    <p:extLst>
      <p:ext uri="{BB962C8B-B14F-4D97-AF65-F5344CB8AC3E}">
        <p14:creationId xmlns:p14="http://schemas.microsoft.com/office/powerpoint/2010/main" val="32463825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p:spPr>
      </p:sp>
      <p:sp>
        <p:nvSpPr>
          <p:cNvPr id="58371" name="Notes Placeholder 2"/>
          <p:cNvSpPr>
            <a:spLocks noGrp="1"/>
          </p:cNvSpPr>
          <p:nvPr>
            <p:ph type="body" idx="1"/>
          </p:nvPr>
        </p:nvSpPr>
        <p:spPr bwMode="auto">
          <a:noFill/>
        </p:spPr>
        <p:txBody>
          <a:bodyPr wrap="square" numCol="1" anchor="t" anchorCtr="0" compatLnSpc="1">
            <a:prstTxWarp prst="textNoShape">
              <a:avLst/>
            </a:prstTxWarp>
          </a:bodyPr>
          <a:lstStyle/>
          <a:p>
            <a:pPr algn="just" fontAlgn="auto">
              <a:lnSpc>
                <a:spcPct val="150000"/>
              </a:lnSpc>
              <a:spcBef>
                <a:spcPts val="0"/>
              </a:spcBef>
              <a:spcAft>
                <a:spcPts val="0"/>
              </a:spcAft>
              <a:buFont typeface="Wingdings" pitchFamily="2" charset="2"/>
              <a:buChar char="Ø"/>
              <a:defRPr/>
            </a:pPr>
            <a:r>
              <a:rPr lang="en-US" dirty="0">
                <a:latin typeface="Times New Roman" pitchFamily="18" charset="0"/>
                <a:cs typeface="Times New Roman" pitchFamily="18" charset="0"/>
              </a:rPr>
              <a:t>Further, the emotions are also recognized from one’s speech, body language, facial expressions, </a:t>
            </a:r>
            <a:r>
              <a:rPr lang="en-US" dirty="0" err="1">
                <a:latin typeface="Times New Roman" pitchFamily="18" charset="0"/>
                <a:cs typeface="Times New Roman" pitchFamily="18" charset="0"/>
              </a:rPr>
              <a:t>biosignals</a:t>
            </a:r>
            <a:r>
              <a:rPr lang="en-US" dirty="0">
                <a:latin typeface="Times New Roman" pitchFamily="18" charset="0"/>
                <a:cs typeface="Times New Roman" pitchFamily="18" charset="0"/>
              </a:rPr>
              <a:t>, breathing patterns, etc. </a:t>
            </a:r>
          </a:p>
          <a:p>
            <a:r>
              <a:rPr lang="en-US" sz="1100" dirty="0"/>
              <a:t>ECG -Electrocardiography</a:t>
            </a:r>
          </a:p>
          <a:p>
            <a:r>
              <a:rPr lang="en-US" sz="1100" dirty="0"/>
              <a:t>EEG -Electroencephalogram</a:t>
            </a:r>
          </a:p>
          <a:p>
            <a:pPr eaLnBrk="1" hangingPunct="1">
              <a:spcBef>
                <a:spcPct val="0"/>
              </a:spcBef>
            </a:pPr>
            <a:endParaRPr lang="en-US" dirty="0"/>
          </a:p>
        </p:txBody>
      </p:sp>
      <p:sp>
        <p:nvSpPr>
          <p:cNvPr id="5837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7CEC4EB9-1CFA-42D0-B186-030F7FFC20F2}"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p:spPr>
      </p:sp>
      <p:sp>
        <p:nvSpPr>
          <p:cNvPr id="604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a:t> </a:t>
            </a:r>
          </a:p>
        </p:txBody>
      </p:sp>
      <p:sp>
        <p:nvSpPr>
          <p:cNvPr id="6042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B1FFA5D0-62B0-4974-8DBF-FE163B4604F1}" type="slidenum">
              <a:rPr lang="en-US" smtClean="0"/>
              <a:pPr/>
              <a:t>7</a:t>
            </a:fld>
            <a:endParaRPr lang="en-US"/>
          </a:p>
        </p:txBody>
      </p:sp>
    </p:spTree>
    <p:extLst>
      <p:ext uri="{BB962C8B-B14F-4D97-AF65-F5344CB8AC3E}">
        <p14:creationId xmlns:p14="http://schemas.microsoft.com/office/powerpoint/2010/main" val="1155417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p:spPr>
      </p:sp>
      <p:sp>
        <p:nvSpPr>
          <p:cNvPr id="6041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a:t> </a:t>
            </a:r>
          </a:p>
        </p:txBody>
      </p:sp>
      <p:sp>
        <p:nvSpPr>
          <p:cNvPr id="6042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B1FFA5D0-62B0-4974-8DBF-FE163B4604F1}" type="slidenum">
              <a:rPr lang="en-US" smtClean="0"/>
              <a:pPr/>
              <a:t>8</a:t>
            </a:fld>
            <a:endParaRPr lang="en-US"/>
          </a:p>
        </p:txBody>
      </p:sp>
    </p:spTree>
    <p:extLst>
      <p:ext uri="{BB962C8B-B14F-4D97-AF65-F5344CB8AC3E}">
        <p14:creationId xmlns:p14="http://schemas.microsoft.com/office/powerpoint/2010/main" val="2828047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78B4085F-E3D2-49E8-9E91-1F84F7600098}" type="slidenum">
              <a:rPr lang="en-US" smtClean="0"/>
              <a:pPr>
                <a:defRPr/>
              </a:pPr>
              <a:t>9</a:t>
            </a:fld>
            <a:endParaRPr lang="en-US"/>
          </a:p>
        </p:txBody>
      </p:sp>
    </p:spTree>
    <p:extLst>
      <p:ext uri="{BB962C8B-B14F-4D97-AF65-F5344CB8AC3E}">
        <p14:creationId xmlns:p14="http://schemas.microsoft.com/office/powerpoint/2010/main" val="2918415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a:lstStyle/>
          <a:p>
            <a:endParaRPr/>
          </a:p>
        </p:txBody>
      </p:sp>
      <p:sp>
        <p:nvSpPr>
          <p:cNvPr id="27" name="PlaceHolder 2"/>
          <p:cNvSpPr>
            <a:spLocks noGrp="1"/>
          </p:cNvSpPr>
          <p:nvPr>
            <p:ph type="body"/>
          </p:nvPr>
        </p:nvSpPr>
        <p:spPr>
          <a:xfrm>
            <a:off x="457200" y="1604520"/>
            <a:ext cx="8229240" cy="1896840"/>
          </a:xfrm>
          <a:prstGeom prst="rect">
            <a:avLst/>
          </a:prstGeom>
        </p:spPr>
        <p:txBody>
          <a:bodyPr/>
          <a:lstStyle/>
          <a:p>
            <a:endParaRPr/>
          </a:p>
        </p:txBody>
      </p:sp>
      <p:sp>
        <p:nvSpPr>
          <p:cNvPr id="28" name="PlaceHolder 3"/>
          <p:cNvSpPr>
            <a:spLocks noGrp="1"/>
          </p:cNvSpPr>
          <p:nvPr>
            <p:ph type="body"/>
          </p:nvPr>
        </p:nvSpPr>
        <p:spPr>
          <a:xfrm>
            <a:off x="457200" y="3682080"/>
            <a:ext cx="8229240" cy="1896840"/>
          </a:xfrm>
          <a:prstGeom prst="rect">
            <a:avLst/>
          </a:prstGeom>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457200" y="273600"/>
            <a:ext cx="8229240" cy="1144800"/>
          </a:xfrm>
          <a:prstGeom prst="rect">
            <a:avLst/>
          </a:prstGeom>
        </p:spPr>
        <p:txBody>
          <a:bodyPr/>
          <a:lstStyle/>
          <a:p>
            <a:endParaRPr/>
          </a:p>
        </p:txBody>
      </p:sp>
      <p:sp>
        <p:nvSpPr>
          <p:cNvPr id="30" name="PlaceHolder 2"/>
          <p:cNvSpPr>
            <a:spLocks noGrp="1"/>
          </p:cNvSpPr>
          <p:nvPr>
            <p:ph type="body"/>
          </p:nvPr>
        </p:nvSpPr>
        <p:spPr>
          <a:xfrm>
            <a:off x="457200" y="1604520"/>
            <a:ext cx="4015800" cy="1896840"/>
          </a:xfrm>
          <a:prstGeom prst="rect">
            <a:avLst/>
          </a:prstGeom>
        </p:spPr>
        <p:txBody>
          <a:bodyPr/>
          <a:lstStyle/>
          <a:p>
            <a:endParaRPr/>
          </a:p>
        </p:txBody>
      </p:sp>
      <p:sp>
        <p:nvSpPr>
          <p:cNvPr id="31" name="PlaceHolder 3"/>
          <p:cNvSpPr>
            <a:spLocks noGrp="1"/>
          </p:cNvSpPr>
          <p:nvPr>
            <p:ph type="body"/>
          </p:nvPr>
        </p:nvSpPr>
        <p:spPr>
          <a:xfrm>
            <a:off x="4674240" y="1604520"/>
            <a:ext cx="4015800" cy="1896840"/>
          </a:xfrm>
          <a:prstGeom prst="rect">
            <a:avLst/>
          </a:prstGeom>
        </p:spPr>
        <p:txBody>
          <a:bodyPr/>
          <a:lstStyle/>
          <a:p>
            <a:endParaRPr/>
          </a:p>
        </p:txBody>
      </p:sp>
      <p:sp>
        <p:nvSpPr>
          <p:cNvPr id="32" name="PlaceHolder 4"/>
          <p:cNvSpPr>
            <a:spLocks noGrp="1"/>
          </p:cNvSpPr>
          <p:nvPr>
            <p:ph type="body"/>
          </p:nvPr>
        </p:nvSpPr>
        <p:spPr>
          <a:xfrm>
            <a:off x="4674240" y="3682080"/>
            <a:ext cx="4015800" cy="1896840"/>
          </a:xfrm>
          <a:prstGeom prst="rect">
            <a:avLst/>
          </a:prstGeom>
        </p:spPr>
        <p:txBody>
          <a:bodyPr/>
          <a:lstStyle/>
          <a:p>
            <a:endParaRPr/>
          </a:p>
        </p:txBody>
      </p:sp>
      <p:sp>
        <p:nvSpPr>
          <p:cNvPr id="33" name="PlaceHolder 5"/>
          <p:cNvSpPr>
            <a:spLocks noGrp="1"/>
          </p:cNvSpPr>
          <p:nvPr>
            <p:ph type="body"/>
          </p:nvPr>
        </p:nvSpPr>
        <p:spPr>
          <a:xfrm>
            <a:off x="457200" y="3682080"/>
            <a:ext cx="4015800" cy="1896840"/>
          </a:xfrm>
          <a:prstGeom prst="rect">
            <a:avLst/>
          </a:prstGeom>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pic>
        <p:nvPicPr>
          <p:cNvPr id="5" name="Picture 6"/>
          <p:cNvPicPr>
            <a:picLocks noChangeAspect="1" noChangeArrowheads="1"/>
          </p:cNvPicPr>
          <p:nvPr/>
        </p:nvPicPr>
        <p:blipFill>
          <a:blip r:embed="rId2"/>
          <a:srcRect/>
          <a:stretch>
            <a:fillRect/>
          </a:stretch>
        </p:blipFill>
        <p:spPr bwMode="auto">
          <a:xfrm>
            <a:off x="2078038" y="1603375"/>
            <a:ext cx="4986337" cy="3978275"/>
          </a:xfrm>
          <a:prstGeom prst="rect">
            <a:avLst/>
          </a:prstGeom>
          <a:noFill/>
          <a:ln w="9525">
            <a:noFill/>
            <a:miter lim="800000"/>
            <a:headEnd/>
            <a:tailEnd/>
          </a:ln>
        </p:spPr>
      </p:pic>
      <p:pic>
        <p:nvPicPr>
          <p:cNvPr id="6" name="Picture 7"/>
          <p:cNvPicPr>
            <a:picLocks noChangeAspect="1" noChangeArrowheads="1"/>
          </p:cNvPicPr>
          <p:nvPr/>
        </p:nvPicPr>
        <p:blipFill>
          <a:blip r:embed="rId2"/>
          <a:srcRect/>
          <a:stretch>
            <a:fillRect/>
          </a:stretch>
        </p:blipFill>
        <p:spPr bwMode="auto">
          <a:xfrm>
            <a:off x="2078038" y="1603375"/>
            <a:ext cx="4986337" cy="3978275"/>
          </a:xfrm>
          <a:prstGeom prst="rect">
            <a:avLst/>
          </a:prstGeom>
          <a:noFill/>
          <a:ln w="9525">
            <a:noFill/>
            <a:miter lim="800000"/>
            <a:headEnd/>
            <a:tailEnd/>
          </a:ln>
        </p:spPr>
      </p:pic>
      <p:sp>
        <p:nvSpPr>
          <p:cNvPr id="34" name="PlaceHolder 1"/>
          <p:cNvSpPr>
            <a:spLocks noGrp="1"/>
          </p:cNvSpPr>
          <p:nvPr>
            <p:ph type="title"/>
          </p:nvPr>
        </p:nvSpPr>
        <p:spPr>
          <a:xfrm>
            <a:off x="457200" y="273600"/>
            <a:ext cx="8229240" cy="1144800"/>
          </a:xfrm>
          <a:prstGeom prst="rect">
            <a:avLst/>
          </a:prstGeom>
        </p:spPr>
        <p:txBody>
          <a:bodyPr/>
          <a:lstStyle/>
          <a:p>
            <a:endParaRPr/>
          </a:p>
        </p:txBody>
      </p:sp>
      <p:sp>
        <p:nvSpPr>
          <p:cNvPr id="35" name="PlaceHolder 2"/>
          <p:cNvSpPr>
            <a:spLocks noGrp="1"/>
          </p:cNvSpPr>
          <p:nvPr>
            <p:ph type="body"/>
          </p:nvPr>
        </p:nvSpPr>
        <p:spPr>
          <a:xfrm>
            <a:off x="457200" y="1604520"/>
            <a:ext cx="8229240" cy="3976920"/>
          </a:xfrm>
          <a:prstGeom prst="rect">
            <a:avLst/>
          </a:prstGeom>
        </p:spPr>
        <p:txBody>
          <a:bodyPr/>
          <a:lstStyle/>
          <a:p>
            <a:endParaRPr/>
          </a:p>
        </p:txBody>
      </p:sp>
      <p:sp>
        <p:nvSpPr>
          <p:cNvPr id="36" name="PlaceHolder 3"/>
          <p:cNvSpPr>
            <a:spLocks noGrp="1"/>
          </p:cNvSpPr>
          <p:nvPr>
            <p:ph type="body"/>
          </p:nvPr>
        </p:nvSpPr>
        <p:spPr>
          <a:xfrm>
            <a:off x="457200" y="1604520"/>
            <a:ext cx="8229240" cy="3976920"/>
          </a:xfrm>
          <a:prstGeom prst="rect">
            <a:avLst/>
          </a:prstGeom>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5874" y="593474"/>
            <a:ext cx="7886700" cy="1325563"/>
          </a:xfrm>
          <a:prstGeom prst="rect">
            <a:avLst/>
          </a:prstGeom>
        </p:spPr>
        <p:txBody>
          <a:bodyPr lIns="45717" tIns="22859" rIns="45717" bIns="22859"/>
          <a:lstStyle>
            <a:lvl1pPr>
              <a:lnSpc>
                <a:spcPct val="110000"/>
              </a:lnSpc>
              <a:defRPr sz="2250">
                <a:solidFill>
                  <a:schemeClr val="accent3"/>
                </a:solidFill>
                <a:latin typeface="+mn-lt"/>
              </a:defRPr>
            </a:lvl1pPr>
          </a:lstStyle>
          <a:p>
            <a:r>
              <a:rPr lang="pl-PL" dirty="0"/>
              <a:t>Sample Title</a:t>
            </a:r>
          </a:p>
        </p:txBody>
      </p:sp>
    </p:spTree>
    <p:extLst>
      <p:ext uri="{BB962C8B-B14F-4D97-AF65-F5344CB8AC3E}">
        <p14:creationId xmlns:p14="http://schemas.microsoft.com/office/powerpoint/2010/main" val="20053895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3C0BA49A-EC4F-4D60-8ADD-5B6BAFB2A8CD}" type="datetimeFigureOut">
              <a:rPr lang="en-IN" smtClean="0"/>
              <a:t>11-12-2023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CB1BCC8-4E24-4EA4-8DCD-4C26B582056F}" type="slidenum">
              <a:rPr lang="en-IN" smtClean="0"/>
              <a:t>‹#›</a:t>
            </a:fld>
            <a:endParaRPr lang="en-IN"/>
          </a:p>
        </p:txBody>
      </p:sp>
    </p:spTree>
    <p:extLst>
      <p:ext uri="{BB962C8B-B14F-4D97-AF65-F5344CB8AC3E}">
        <p14:creationId xmlns:p14="http://schemas.microsoft.com/office/powerpoint/2010/main" val="2498238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a:lstStyle/>
          <a:p>
            <a:endParaRPr/>
          </a:p>
        </p:txBody>
      </p:sp>
      <p:sp>
        <p:nvSpPr>
          <p:cNvPr id="6" name="PlaceHolder 2"/>
          <p:cNvSpPr>
            <a:spLocks noGrp="1"/>
          </p:cNvSpPr>
          <p:nvPr>
            <p:ph type="subTitle"/>
          </p:nvPr>
        </p:nvSpPr>
        <p:spPr>
          <a:xfrm>
            <a:off x="457200" y="1604520"/>
            <a:ext cx="8229240" cy="3976920"/>
          </a:xfrm>
          <a:prstGeom prst="rect">
            <a:avLst/>
          </a:prstGeom>
        </p:spPr>
        <p:txBody>
          <a:bodyPr anchor="ct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a:lstStyle/>
          <a:p>
            <a:endParaRPr/>
          </a:p>
        </p:txBody>
      </p:sp>
      <p:sp>
        <p:nvSpPr>
          <p:cNvPr id="8" name="PlaceHolder 2"/>
          <p:cNvSpPr>
            <a:spLocks noGrp="1"/>
          </p:cNvSpPr>
          <p:nvPr>
            <p:ph type="body"/>
          </p:nvPr>
        </p:nvSpPr>
        <p:spPr>
          <a:xfrm>
            <a:off x="457200" y="1604520"/>
            <a:ext cx="8229240" cy="3976920"/>
          </a:xfrm>
          <a:prstGeom prst="rect">
            <a:avLst/>
          </a:prstGeom>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a:lstStyle/>
          <a:p>
            <a:endParaRPr/>
          </a:p>
        </p:txBody>
      </p:sp>
      <p:sp>
        <p:nvSpPr>
          <p:cNvPr id="10" name="PlaceHolder 2"/>
          <p:cNvSpPr>
            <a:spLocks noGrp="1"/>
          </p:cNvSpPr>
          <p:nvPr>
            <p:ph type="body"/>
          </p:nvPr>
        </p:nvSpPr>
        <p:spPr>
          <a:xfrm>
            <a:off x="457200" y="1604520"/>
            <a:ext cx="4015800" cy="3976920"/>
          </a:xfrm>
          <a:prstGeom prst="rect">
            <a:avLst/>
          </a:prstGeom>
        </p:spPr>
        <p:txBody>
          <a:bodyPr/>
          <a:lstStyle/>
          <a:p>
            <a:endParaRPr/>
          </a:p>
        </p:txBody>
      </p:sp>
      <p:sp>
        <p:nvSpPr>
          <p:cNvPr id="11" name="PlaceHolder 3"/>
          <p:cNvSpPr>
            <a:spLocks noGrp="1"/>
          </p:cNvSpPr>
          <p:nvPr>
            <p:ph type="body"/>
          </p:nvPr>
        </p:nvSpPr>
        <p:spPr>
          <a:xfrm>
            <a:off x="4674240" y="1604520"/>
            <a:ext cx="4015800" cy="3976920"/>
          </a:xfrm>
          <a:prstGeom prst="rect">
            <a:avLst/>
          </a:prstGeom>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457200" y="273600"/>
            <a:ext cx="8229240" cy="5307840"/>
          </a:xfrm>
          <a:prstGeom prst="rect">
            <a:avLst/>
          </a:prstGeom>
        </p:spPr>
        <p:txBody>
          <a:bodyPr anchor="ct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457200" y="273600"/>
            <a:ext cx="8229240" cy="1144800"/>
          </a:xfrm>
          <a:prstGeom prst="rect">
            <a:avLst/>
          </a:prstGeom>
        </p:spPr>
        <p:txBody>
          <a:bodyPr/>
          <a:lstStyle/>
          <a:p>
            <a:endParaRPr/>
          </a:p>
        </p:txBody>
      </p:sp>
      <p:sp>
        <p:nvSpPr>
          <p:cNvPr id="15" name="PlaceHolder 2"/>
          <p:cNvSpPr>
            <a:spLocks noGrp="1"/>
          </p:cNvSpPr>
          <p:nvPr>
            <p:ph type="body"/>
          </p:nvPr>
        </p:nvSpPr>
        <p:spPr>
          <a:xfrm>
            <a:off x="457200" y="1604520"/>
            <a:ext cx="4015800" cy="1896840"/>
          </a:xfrm>
          <a:prstGeom prst="rect">
            <a:avLst/>
          </a:prstGeom>
        </p:spPr>
        <p:txBody>
          <a:bodyPr/>
          <a:lstStyle/>
          <a:p>
            <a:endParaRPr/>
          </a:p>
        </p:txBody>
      </p:sp>
      <p:sp>
        <p:nvSpPr>
          <p:cNvPr id="16" name="PlaceHolder 3"/>
          <p:cNvSpPr>
            <a:spLocks noGrp="1"/>
          </p:cNvSpPr>
          <p:nvPr>
            <p:ph type="body"/>
          </p:nvPr>
        </p:nvSpPr>
        <p:spPr>
          <a:xfrm>
            <a:off x="457200" y="3682080"/>
            <a:ext cx="4015800" cy="1896840"/>
          </a:xfrm>
          <a:prstGeom prst="rect">
            <a:avLst/>
          </a:prstGeom>
        </p:spPr>
        <p:txBody>
          <a:bodyPr/>
          <a:lstStyle/>
          <a:p>
            <a:endParaRPr/>
          </a:p>
        </p:txBody>
      </p:sp>
      <p:sp>
        <p:nvSpPr>
          <p:cNvPr id="17" name="PlaceHolder 4"/>
          <p:cNvSpPr>
            <a:spLocks noGrp="1"/>
          </p:cNvSpPr>
          <p:nvPr>
            <p:ph type="body"/>
          </p:nvPr>
        </p:nvSpPr>
        <p:spPr>
          <a:xfrm>
            <a:off x="4674240" y="1604520"/>
            <a:ext cx="4015800" cy="3976920"/>
          </a:xfrm>
          <a:prstGeom prst="rect">
            <a:avLst/>
          </a:prstGeom>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273600"/>
            <a:ext cx="8229240" cy="1144800"/>
          </a:xfrm>
          <a:prstGeom prst="rect">
            <a:avLst/>
          </a:prstGeom>
        </p:spPr>
        <p:txBody>
          <a:bodyPr/>
          <a:lstStyle/>
          <a:p>
            <a:endParaRPr/>
          </a:p>
        </p:txBody>
      </p:sp>
      <p:sp>
        <p:nvSpPr>
          <p:cNvPr id="19" name="PlaceHolder 2"/>
          <p:cNvSpPr>
            <a:spLocks noGrp="1"/>
          </p:cNvSpPr>
          <p:nvPr>
            <p:ph type="body"/>
          </p:nvPr>
        </p:nvSpPr>
        <p:spPr>
          <a:xfrm>
            <a:off x="457200" y="1604520"/>
            <a:ext cx="4015800" cy="3976920"/>
          </a:xfrm>
          <a:prstGeom prst="rect">
            <a:avLst/>
          </a:prstGeom>
        </p:spPr>
        <p:txBody>
          <a:bodyPr/>
          <a:lstStyle/>
          <a:p>
            <a:endParaRPr/>
          </a:p>
        </p:txBody>
      </p:sp>
      <p:sp>
        <p:nvSpPr>
          <p:cNvPr id="20" name="PlaceHolder 3"/>
          <p:cNvSpPr>
            <a:spLocks noGrp="1"/>
          </p:cNvSpPr>
          <p:nvPr>
            <p:ph type="body"/>
          </p:nvPr>
        </p:nvSpPr>
        <p:spPr>
          <a:xfrm>
            <a:off x="4674240" y="1604520"/>
            <a:ext cx="4015800" cy="1896840"/>
          </a:xfrm>
          <a:prstGeom prst="rect">
            <a:avLst/>
          </a:prstGeom>
        </p:spPr>
        <p:txBody>
          <a:bodyPr/>
          <a:lstStyle/>
          <a:p>
            <a:endParaRPr/>
          </a:p>
        </p:txBody>
      </p:sp>
      <p:sp>
        <p:nvSpPr>
          <p:cNvPr id="21" name="PlaceHolder 4"/>
          <p:cNvSpPr>
            <a:spLocks noGrp="1"/>
          </p:cNvSpPr>
          <p:nvPr>
            <p:ph type="body"/>
          </p:nvPr>
        </p:nvSpPr>
        <p:spPr>
          <a:xfrm>
            <a:off x="4674240" y="3682080"/>
            <a:ext cx="4015800" cy="1896840"/>
          </a:xfrm>
          <a:prstGeom prst="rect">
            <a:avLst/>
          </a:prstGeom>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457200" y="273600"/>
            <a:ext cx="8229240" cy="1144800"/>
          </a:xfrm>
          <a:prstGeom prst="rect">
            <a:avLst/>
          </a:prstGeom>
        </p:spPr>
        <p:txBody>
          <a:bodyPr/>
          <a:lstStyle/>
          <a:p>
            <a:endParaRPr/>
          </a:p>
        </p:txBody>
      </p:sp>
      <p:sp>
        <p:nvSpPr>
          <p:cNvPr id="23" name="PlaceHolder 2"/>
          <p:cNvSpPr>
            <a:spLocks noGrp="1"/>
          </p:cNvSpPr>
          <p:nvPr>
            <p:ph type="body"/>
          </p:nvPr>
        </p:nvSpPr>
        <p:spPr>
          <a:xfrm>
            <a:off x="457200" y="1604520"/>
            <a:ext cx="4015800" cy="1896840"/>
          </a:xfrm>
          <a:prstGeom prst="rect">
            <a:avLst/>
          </a:prstGeom>
        </p:spPr>
        <p:txBody>
          <a:bodyPr/>
          <a:lstStyle/>
          <a:p>
            <a:endParaRPr/>
          </a:p>
        </p:txBody>
      </p:sp>
      <p:sp>
        <p:nvSpPr>
          <p:cNvPr id="24" name="PlaceHolder 3"/>
          <p:cNvSpPr>
            <a:spLocks noGrp="1"/>
          </p:cNvSpPr>
          <p:nvPr>
            <p:ph type="body"/>
          </p:nvPr>
        </p:nvSpPr>
        <p:spPr>
          <a:xfrm>
            <a:off x="4674240" y="1604520"/>
            <a:ext cx="4015800" cy="1896840"/>
          </a:xfrm>
          <a:prstGeom prst="rect">
            <a:avLst/>
          </a:prstGeom>
        </p:spPr>
        <p:txBody>
          <a:bodyPr/>
          <a:lstStyle/>
          <a:p>
            <a:endParaRPr/>
          </a:p>
        </p:txBody>
      </p:sp>
      <p:sp>
        <p:nvSpPr>
          <p:cNvPr id="25" name="PlaceHolder 4"/>
          <p:cNvSpPr>
            <a:spLocks noGrp="1"/>
          </p:cNvSpPr>
          <p:nvPr>
            <p:ph type="body"/>
          </p:nvPr>
        </p:nvSpPr>
        <p:spPr>
          <a:xfrm>
            <a:off x="457200" y="3682080"/>
            <a:ext cx="8229240" cy="1896840"/>
          </a:xfrm>
          <a:prstGeom prst="rect">
            <a:avLst/>
          </a:prstGeom>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dt"/>
          </p:nvPr>
        </p:nvSpPr>
        <p:spPr>
          <a:xfrm>
            <a:off x="457200" y="6356350"/>
            <a:ext cx="2133600" cy="365125"/>
          </a:xfrm>
          <a:prstGeom prst="rect">
            <a:avLst/>
          </a:prstGeom>
        </p:spPr>
        <p:txBody>
          <a:bodyPr anchor="ctr"/>
          <a:lstStyle>
            <a:lvl1pPr fontAlgn="auto">
              <a:spcBef>
                <a:spcPts val="0"/>
              </a:spcBef>
              <a:spcAft>
                <a:spcPts val="0"/>
              </a:spcAft>
              <a:defRPr sz="1200">
                <a:solidFill>
                  <a:srgbClr val="8B8B8B"/>
                </a:solidFill>
                <a:latin typeface="Calibri"/>
                <a:ea typeface="+mn-ea"/>
                <a:cs typeface="+mn-cs"/>
              </a:defRPr>
            </a:lvl1pPr>
          </a:lstStyle>
          <a:p>
            <a:pPr>
              <a:defRPr/>
            </a:pPr>
            <a:r>
              <a:rPr lang="en-IN"/>
              <a:t>25/01/15</a:t>
            </a:r>
            <a:endParaRPr>
              <a:latin typeface="+mn-lt"/>
            </a:endParaRPr>
          </a:p>
        </p:txBody>
      </p:sp>
      <p:sp>
        <p:nvSpPr>
          <p:cNvPr id="6" name="PlaceHolder 2"/>
          <p:cNvSpPr>
            <a:spLocks noGrp="1"/>
          </p:cNvSpPr>
          <p:nvPr>
            <p:ph type="ftr"/>
          </p:nvPr>
        </p:nvSpPr>
        <p:spPr>
          <a:xfrm>
            <a:off x="3124200" y="6356350"/>
            <a:ext cx="2895600" cy="365125"/>
          </a:xfrm>
          <a:prstGeom prst="rect">
            <a:avLst/>
          </a:prstGeom>
        </p:spPr>
        <p:txBody>
          <a:bodyPr anchor="ctr"/>
          <a:lstStyle>
            <a:lvl1pPr fontAlgn="auto">
              <a:spcBef>
                <a:spcPts val="0"/>
              </a:spcBef>
              <a:spcAft>
                <a:spcPts val="0"/>
              </a:spcAft>
              <a:defRPr>
                <a:latin typeface="+mn-lt"/>
                <a:ea typeface="+mn-ea"/>
                <a:cs typeface="+mn-cs"/>
              </a:defRPr>
            </a:lvl1pPr>
          </a:lstStyle>
          <a:p>
            <a:pPr>
              <a:defRPr/>
            </a:pPr>
            <a:endParaRPr/>
          </a:p>
        </p:txBody>
      </p:sp>
      <p:sp>
        <p:nvSpPr>
          <p:cNvPr id="2" name="PlaceHolder 3"/>
          <p:cNvSpPr>
            <a:spLocks noGrp="1"/>
          </p:cNvSpPr>
          <p:nvPr>
            <p:ph type="sldNum"/>
          </p:nvPr>
        </p:nvSpPr>
        <p:spPr>
          <a:xfrm>
            <a:off x="6553200" y="6356350"/>
            <a:ext cx="2133600" cy="365125"/>
          </a:xfrm>
          <a:prstGeom prst="rect">
            <a:avLst/>
          </a:prstGeom>
        </p:spPr>
        <p:txBody>
          <a:bodyPr anchor="ctr"/>
          <a:lstStyle>
            <a:lvl1pPr algn="r" fontAlgn="auto">
              <a:spcBef>
                <a:spcPts val="0"/>
              </a:spcBef>
              <a:spcAft>
                <a:spcPts val="0"/>
              </a:spcAft>
              <a:defRPr sz="1200">
                <a:solidFill>
                  <a:srgbClr val="8B8B8B"/>
                </a:solidFill>
                <a:latin typeface="Calibri"/>
                <a:ea typeface="+mn-ea"/>
                <a:cs typeface="+mn-cs"/>
              </a:defRPr>
            </a:lvl1pPr>
          </a:lstStyle>
          <a:p>
            <a:pPr>
              <a:defRPr/>
            </a:pPr>
            <a:fld id="{7F92451E-9349-4FDC-B6F5-13D74E35A90B}" type="slidenum">
              <a:rPr lang="en-IN"/>
              <a:pPr>
                <a:defRPr/>
              </a:pPr>
              <a:t>‹#›</a:t>
            </a:fld>
            <a:endParaRPr dirty="0">
              <a:latin typeface="+mn-lt"/>
            </a:endParaRPr>
          </a:p>
        </p:txBody>
      </p:sp>
      <p:sp>
        <p:nvSpPr>
          <p:cNvPr id="1029" name="PlaceHolder 4"/>
          <p:cNvSpPr>
            <a:spLocks noGrp="1"/>
          </p:cNvSpPr>
          <p:nvPr>
            <p:ph type="title"/>
          </p:nvPr>
        </p:nvSpPr>
        <p:spPr bwMode="auto">
          <a:xfrm>
            <a:off x="457200" y="273050"/>
            <a:ext cx="8229600" cy="1144588"/>
          </a:xfrm>
          <a:prstGeom prst="rect">
            <a:avLst/>
          </a:prstGeom>
          <a:noFill/>
          <a:ln w="9525">
            <a:noFill/>
            <a:miter lim="800000"/>
            <a:headEnd/>
            <a:tailEnd/>
          </a:ln>
        </p:spPr>
        <p:txBody>
          <a:bodyPr vert="horz" wrap="square" lIns="0" tIns="0" rIns="0" bIns="0" numCol="1" anchor="ctr" anchorCtr="0" compatLnSpc="1">
            <a:prstTxWarp prst="textNoShape">
              <a:avLst/>
            </a:prstTxWarp>
          </a:bodyPr>
          <a:lstStyle/>
          <a:p>
            <a:pPr lvl="0"/>
            <a:r>
              <a:rPr lang="en-US"/>
              <a:t>Click to edit the title text format</a:t>
            </a:r>
          </a:p>
        </p:txBody>
      </p:sp>
      <p:sp>
        <p:nvSpPr>
          <p:cNvPr id="4" name="PlaceHolder 5"/>
          <p:cNvSpPr>
            <a:spLocks noGrp="1"/>
          </p:cNvSpPr>
          <p:nvPr>
            <p:ph type="body"/>
          </p:nvPr>
        </p:nvSpPr>
        <p:spPr>
          <a:xfrm>
            <a:off x="457200" y="1604963"/>
            <a:ext cx="8229600" cy="3976687"/>
          </a:xfrm>
          <a:prstGeom prst="rect">
            <a:avLst/>
          </a:prstGeom>
        </p:spPr>
        <p:txBody>
          <a:bodyPr lIns="0" tIns="0" rIns="0" bIns="0"/>
          <a:lstStyle/>
          <a:p>
            <a:r>
              <a:rPr lang="en-US"/>
              <a:t>Click to edit the outline text format</a:t>
            </a:r>
            <a:endParaRPr/>
          </a:p>
          <a:p>
            <a:pPr lvl="1"/>
            <a:r>
              <a:rPr lang="en-US"/>
              <a:t>Second Outline Level</a:t>
            </a:r>
            <a:endParaRPr/>
          </a:p>
          <a:p>
            <a:pPr lvl="2"/>
            <a:r>
              <a:rPr lang="en-US"/>
              <a:t>Third Outline Level</a:t>
            </a:r>
            <a:endParaRPr/>
          </a:p>
          <a:p>
            <a:pPr lvl="3"/>
            <a:r>
              <a:rPr lang="en-US"/>
              <a:t>Fourth Outline Level</a:t>
            </a:r>
            <a:endParaRPr/>
          </a:p>
          <a:p>
            <a:pPr lvl="4"/>
            <a:r>
              <a:rPr lang="en-US"/>
              <a:t>Fifth Outline Level</a:t>
            </a:r>
            <a:endParaRPr/>
          </a:p>
          <a:p>
            <a:pPr lvl="5"/>
            <a:r>
              <a:rPr lang="en-US"/>
              <a:t>Sixth Outline Level</a:t>
            </a:r>
            <a:endParaRPr/>
          </a:p>
          <a:p>
            <a:pPr lvl="6"/>
            <a:r>
              <a:rPr lang="en-US"/>
              <a:t>Seventh Outline Level</a:t>
            </a:r>
            <a:endParaRPr/>
          </a:p>
        </p:txBody>
      </p:sp>
    </p:spTree>
  </p:cSld>
  <p:clrMap bg1="lt1" tx1="dk1" bg2="lt2" tx2="dk2" accent1="accent1" accent2="accent2" accent3="accent3" accent4="accent4" accent5="accent5" accent6="accent6" hlink="hlink" folHlink="folHlink"/>
  <p:sldLayoutIdLst>
    <p:sldLayoutId id="2147483985" r:id="rId1"/>
    <p:sldLayoutId id="2147483986" r:id="rId2"/>
    <p:sldLayoutId id="2147483987" r:id="rId3"/>
    <p:sldLayoutId id="2147483988" r:id="rId4"/>
    <p:sldLayoutId id="2147483989" r:id="rId5"/>
    <p:sldLayoutId id="2147483990" r:id="rId6"/>
    <p:sldLayoutId id="2147483991" r:id="rId7"/>
    <p:sldLayoutId id="2147483992" r:id="rId8"/>
    <p:sldLayoutId id="2147483993" r:id="rId9"/>
    <p:sldLayoutId id="2147483994" r:id="rId10"/>
    <p:sldLayoutId id="2147483995" r:id="rId11"/>
    <p:sldLayoutId id="2147483996" r:id="rId12"/>
    <p:sldLayoutId id="2147483997" r:id="rId13"/>
    <p:sldLayoutId id="2147483999" r:id="rId14"/>
  </p:sldLayoutIdLst>
  <p:txStyles>
    <p:titleStyle>
      <a:lvl1pPr algn="ctr" rtl="0" eaLnBrk="0" fontAlgn="base" hangingPunct="0">
        <a:spcBef>
          <a:spcPct val="0"/>
        </a:spcBef>
        <a:spcAft>
          <a:spcPct val="0"/>
        </a:spcAft>
        <a:defRPr sz="4400">
          <a:solidFill>
            <a:schemeClr val="tx2"/>
          </a:solidFill>
          <a:latin typeface="Arial" charset="0"/>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eaLnBrk="0" fontAlgn="base" hangingPunct="0">
        <a:spcBef>
          <a:spcPct val="0"/>
        </a:spcBef>
        <a:spcAft>
          <a:spcPct val="0"/>
        </a:spcAft>
        <a:defRPr sz="4400">
          <a:solidFill>
            <a:schemeClr val="tx2"/>
          </a:solidFill>
          <a:latin typeface="Arial" charset="0"/>
        </a:defRPr>
      </a:lvl6pPr>
      <a:lvl7pPr marL="914400" algn="ctr" rtl="0" eaLnBrk="0" fontAlgn="base" hangingPunct="0">
        <a:spcBef>
          <a:spcPct val="0"/>
        </a:spcBef>
        <a:spcAft>
          <a:spcPct val="0"/>
        </a:spcAft>
        <a:defRPr sz="4400">
          <a:solidFill>
            <a:schemeClr val="tx2"/>
          </a:solidFill>
          <a:latin typeface="Arial" charset="0"/>
        </a:defRPr>
      </a:lvl7pPr>
      <a:lvl8pPr marL="1371600" algn="ctr" rtl="0" eaLnBrk="0" fontAlgn="base" hangingPunct="0">
        <a:spcBef>
          <a:spcPct val="0"/>
        </a:spcBef>
        <a:spcAft>
          <a:spcPct val="0"/>
        </a:spcAft>
        <a:defRPr sz="4400">
          <a:solidFill>
            <a:schemeClr val="tx2"/>
          </a:solidFill>
          <a:latin typeface="Arial" charset="0"/>
        </a:defRPr>
      </a:lvl8pPr>
      <a:lvl9pPr marL="1828800" algn="ctr" rtl="0" eaLnBrk="0" fontAlgn="base" hangingPunct="0">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Arial" charset="0"/>
        </a:defRPr>
      </a:lvl1pPr>
      <a:lvl2pPr marL="742950" indent="-285750" algn="l" rtl="0" eaLnBrk="0" fontAlgn="base" hangingPunct="0">
        <a:spcBef>
          <a:spcPct val="20000"/>
        </a:spcBef>
        <a:spcAft>
          <a:spcPct val="0"/>
        </a:spcAft>
        <a:buChar char="–"/>
        <a:defRPr sz="2800">
          <a:solidFill>
            <a:schemeClr val="tx1"/>
          </a:solidFill>
          <a:latin typeface="Arial" charset="0"/>
        </a:defRPr>
      </a:lvl2pPr>
      <a:lvl3pPr marL="1143000" indent="-228600" algn="l" rtl="0" eaLnBrk="0" fontAlgn="base" hangingPunct="0">
        <a:spcBef>
          <a:spcPct val="20000"/>
        </a:spcBef>
        <a:spcAft>
          <a:spcPct val="0"/>
        </a:spcAft>
        <a:buChar char="•"/>
        <a:defRPr sz="2400">
          <a:solidFill>
            <a:schemeClr val="tx1"/>
          </a:solidFill>
          <a:latin typeface="Arial" charset="0"/>
        </a:defRPr>
      </a:lvl3pPr>
      <a:lvl4pPr marL="1600200" indent="-228600" algn="l" rtl="0" eaLnBrk="0" fontAlgn="base" hangingPunct="0">
        <a:spcBef>
          <a:spcPct val="20000"/>
        </a:spcBef>
        <a:spcAft>
          <a:spcPct val="0"/>
        </a:spcAft>
        <a:buChar char="–"/>
        <a:defRPr sz="2000">
          <a:solidFill>
            <a:schemeClr val="tx1"/>
          </a:solidFill>
          <a:latin typeface="Arial" charset="0"/>
        </a:defRPr>
      </a:lvl4pPr>
      <a:lvl5pPr marL="2057400" indent="-228600" algn="l" rtl="0" eaLnBrk="0" fontAlgn="base" hangingPunct="0">
        <a:spcBef>
          <a:spcPct val="20000"/>
        </a:spcBef>
        <a:spcAft>
          <a:spcPct val="0"/>
        </a:spcAft>
        <a:buChar char="»"/>
        <a:defRPr sz="2000">
          <a:solidFill>
            <a:schemeClr val="tx1"/>
          </a:solidFill>
          <a:latin typeface="Arial" charset="0"/>
        </a:defRPr>
      </a:lvl5pPr>
      <a:lvl6pPr marL="2514600" indent="-228600" algn="l" rtl="0" eaLnBrk="0" fontAlgn="base" hangingPunct="0">
        <a:spcBef>
          <a:spcPct val="20000"/>
        </a:spcBef>
        <a:spcAft>
          <a:spcPct val="0"/>
        </a:spcAft>
        <a:buChar char="»"/>
        <a:defRPr sz="2000">
          <a:solidFill>
            <a:schemeClr val="tx1"/>
          </a:solidFill>
          <a:latin typeface="Arial" charset="0"/>
        </a:defRPr>
      </a:lvl6pPr>
      <a:lvl7pPr marL="2971800" indent="-228600" algn="l" rtl="0" eaLnBrk="0" fontAlgn="base" hangingPunct="0">
        <a:spcBef>
          <a:spcPct val="20000"/>
        </a:spcBef>
        <a:spcAft>
          <a:spcPct val="0"/>
        </a:spcAft>
        <a:buChar char="»"/>
        <a:defRPr sz="2000">
          <a:solidFill>
            <a:schemeClr val="tx1"/>
          </a:solidFill>
          <a:latin typeface="Arial" charset="0"/>
        </a:defRPr>
      </a:lvl7pPr>
      <a:lvl8pPr marL="3429000" indent="-228600" algn="l" rtl="0" eaLnBrk="0" fontAlgn="base" hangingPunct="0">
        <a:spcBef>
          <a:spcPct val="20000"/>
        </a:spcBef>
        <a:spcAft>
          <a:spcPct val="0"/>
        </a:spcAft>
        <a:buChar char="»"/>
        <a:defRPr sz="2000">
          <a:solidFill>
            <a:schemeClr val="tx1"/>
          </a:solidFill>
          <a:latin typeface="Arial" charset="0"/>
        </a:defRPr>
      </a:lvl8pPr>
      <a:lvl9pPr marL="3886200" indent="-228600" algn="l" rtl="0" eaLnBrk="0" fontAlgn="base" hangingPunct="0">
        <a:spcBef>
          <a:spcPct val="20000"/>
        </a:spcBef>
        <a:spcAft>
          <a:spcPct val="0"/>
        </a:spcAft>
        <a:buChar char="»"/>
        <a:defRPr sz="2000">
          <a:solidFill>
            <a:schemeClr val="tx1"/>
          </a:solidFill>
          <a:latin typeface="Arial" charset="0"/>
        </a:defRPr>
      </a:lvl9pPr>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4.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4.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8" Type="http://schemas.openxmlformats.org/officeDocument/2006/relationships/hyperlink" Target="https://github.com/mo666666/When-Adversarial-Training-Meets-Vision-Transformers" TargetMode="External"/><Relationship Id="rId3" Type="http://schemas.openxmlformats.org/officeDocument/2006/relationships/image" Target="../media/image2.png"/><Relationship Id="rId7" Type="http://schemas.openxmlformats.org/officeDocument/2006/relationships/hyperlink" Target="https://github.com/val-iisc/BPFC"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github.com/theAIGuysCode/colab-webcam" TargetMode="External"/><Relationship Id="rId5" Type="http://schemas.openxmlformats.org/officeDocument/2006/relationships/hyperlink" Target="https://www.kaggle.com/datasets/shawon10/ckplus" TargetMode="External"/><Relationship Id="rId4" Type="http://schemas.openxmlformats.org/officeDocument/2006/relationships/hyperlink" Target="https://www.kaggle.com/datasets/msambare/fer2013" TargetMode="External"/><Relationship Id="rId9" Type="http://schemas.openxmlformats.org/officeDocument/2006/relationships/hyperlink" Target="https://github.com/vtddggg/Robust-Vision-Transformer"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338" name="Group 8"/>
          <p:cNvGrpSpPr>
            <a:grpSpLocks/>
          </p:cNvGrpSpPr>
          <p:nvPr/>
        </p:nvGrpSpPr>
        <p:grpSpPr bwMode="auto">
          <a:xfrm>
            <a:off x="0" y="0"/>
            <a:ext cx="9163050" cy="6877050"/>
            <a:chOff x="0" y="0"/>
            <a:chExt cx="9163050" cy="6877050"/>
          </a:xfrm>
        </p:grpSpPr>
        <p:pic>
          <p:nvPicPr>
            <p:cNvPr id="14341" name="Picture 3"/>
            <p:cNvPicPr>
              <a:picLocks noChangeAspect="1" noChangeArrowheads="1"/>
            </p:cNvPicPr>
            <p:nvPr/>
          </p:nvPicPr>
          <p:blipFill>
            <a:blip r:embed="rId3"/>
            <a:srcRect/>
            <a:stretch>
              <a:fillRect/>
            </a:stretch>
          </p:blipFill>
          <p:spPr bwMode="auto">
            <a:xfrm>
              <a:off x="0" y="0"/>
              <a:ext cx="9163050" cy="6877050"/>
            </a:xfrm>
            <a:prstGeom prst="rect">
              <a:avLst/>
            </a:prstGeom>
            <a:noFill/>
            <a:ln w="9525">
              <a:noFill/>
              <a:miter lim="800000"/>
              <a:headEnd/>
              <a:tailEnd/>
            </a:ln>
          </p:spPr>
        </p:pic>
        <p:sp>
          <p:nvSpPr>
            <p:cNvPr id="8" name="Rectangle 7"/>
            <p:cNvSpPr/>
            <p:nvPr/>
          </p:nvSpPr>
          <p:spPr>
            <a:xfrm>
              <a:off x="0" y="0"/>
              <a:ext cx="6786563" cy="584200"/>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endParaRPr lang="en-IN" sz="3200" b="1" dirty="0">
                <a:solidFill>
                  <a:srgbClr val="00B050"/>
                </a:solidFill>
                <a:latin typeface="Calibri"/>
              </a:endParaRPr>
            </a:p>
          </p:txBody>
        </p:sp>
      </p:grpSp>
      <p:sp>
        <p:nvSpPr>
          <p:cNvPr id="10" name="CustomShape 1"/>
          <p:cNvSpPr/>
          <p:nvPr/>
        </p:nvSpPr>
        <p:spPr>
          <a:xfrm>
            <a:off x="685800" y="857956"/>
            <a:ext cx="8001000" cy="5214232"/>
          </a:xfrm>
          <a:prstGeom prst="rect">
            <a:avLst/>
          </a:prstGeom>
          <a:noFill/>
          <a:ln>
            <a:solidFill>
              <a:srgbClr val="0070C0"/>
            </a:solidFill>
          </a:ln>
        </p:spPr>
        <p:style>
          <a:lnRef idx="0">
            <a:scrgbClr r="0" g="0" b="0"/>
          </a:lnRef>
          <a:fillRef idx="0">
            <a:scrgbClr r="0" g="0" b="0"/>
          </a:fillRef>
          <a:effectRef idx="0">
            <a:scrgbClr r="0" g="0" b="0"/>
          </a:effectRef>
          <a:fontRef idx="minor"/>
        </p:style>
        <p:txBody>
          <a:bodyPr lIns="90000" tIns="45000" rIns="90000" bIns="45000"/>
          <a:lstStyle/>
          <a:p>
            <a:pPr algn="ctr" fontAlgn="auto">
              <a:spcBef>
                <a:spcPts val="0"/>
              </a:spcBef>
              <a:spcAft>
                <a:spcPts val="0"/>
              </a:spcAft>
              <a:defRPr/>
            </a:pPr>
            <a:r>
              <a:rPr lang="en-IN" sz="2000" b="1" dirty="0">
                <a:solidFill>
                  <a:srgbClr val="00B050"/>
                </a:solidFill>
                <a:latin typeface="Calibri"/>
              </a:rPr>
              <a:t>Title of  Project Work: </a:t>
            </a:r>
            <a:r>
              <a:rPr lang="en-US" sz="2000" b="1" dirty="0">
                <a:latin typeface="Calibri"/>
              </a:rPr>
              <a:t>Emotion Detection in Live Stream Video</a:t>
            </a:r>
            <a:endParaRPr lang="en-IN" sz="2000" b="1" dirty="0">
              <a:latin typeface="Calibri"/>
            </a:endParaRPr>
          </a:p>
          <a:p>
            <a:pPr algn="ctr" fontAlgn="auto">
              <a:spcBef>
                <a:spcPts val="0"/>
              </a:spcBef>
              <a:spcAft>
                <a:spcPts val="0"/>
              </a:spcAft>
              <a:defRPr/>
            </a:pPr>
            <a:endParaRPr b="1" dirty="0"/>
          </a:p>
          <a:p>
            <a:pPr algn="ctr" fontAlgn="auto">
              <a:spcBef>
                <a:spcPts val="0"/>
              </a:spcBef>
              <a:spcAft>
                <a:spcPts val="0"/>
              </a:spcAft>
              <a:defRPr/>
            </a:pPr>
            <a:r>
              <a:rPr lang="en-US" b="1" dirty="0">
                <a:solidFill>
                  <a:srgbClr val="000000"/>
                </a:solidFill>
                <a:latin typeface="Calibri"/>
              </a:rPr>
              <a:t>Deep Learning for Visual Analytics</a:t>
            </a:r>
            <a:endParaRPr b="1" dirty="0"/>
          </a:p>
          <a:p>
            <a:pPr fontAlgn="auto">
              <a:spcBef>
                <a:spcPts val="0"/>
              </a:spcBef>
              <a:spcAft>
                <a:spcPts val="0"/>
              </a:spcAft>
              <a:defRPr/>
            </a:pPr>
            <a:endParaRPr dirty="0"/>
          </a:p>
          <a:p>
            <a:pPr fontAlgn="auto">
              <a:spcBef>
                <a:spcPts val="0"/>
              </a:spcBef>
              <a:spcAft>
                <a:spcPts val="0"/>
              </a:spcAft>
              <a:defRPr/>
            </a:pPr>
            <a:endParaRPr dirty="0"/>
          </a:p>
          <a:p>
            <a:pPr fontAlgn="auto">
              <a:spcBef>
                <a:spcPts val="0"/>
              </a:spcBef>
              <a:spcAft>
                <a:spcPts val="0"/>
              </a:spcAft>
              <a:defRPr/>
            </a:pPr>
            <a:r>
              <a:rPr lang="en-IN" b="1" dirty="0">
                <a:solidFill>
                  <a:srgbClr val="000000"/>
                </a:solidFill>
                <a:latin typeface="Calibri"/>
              </a:rPr>
              <a:t>			</a:t>
            </a:r>
            <a:endParaRPr sz="1600" b="1" dirty="0"/>
          </a:p>
          <a:p>
            <a:pPr fontAlgn="auto">
              <a:spcBef>
                <a:spcPts val="0"/>
              </a:spcBef>
              <a:spcAft>
                <a:spcPts val="0"/>
              </a:spcAft>
              <a:defRPr/>
            </a:pPr>
            <a:r>
              <a:rPr lang="en-IN" sz="1600" dirty="0">
                <a:solidFill>
                  <a:srgbClr val="000000"/>
                </a:solidFill>
                <a:latin typeface="Calibri"/>
              </a:rPr>
              <a:t> </a:t>
            </a:r>
          </a:p>
          <a:p>
            <a:pPr fontAlgn="auto">
              <a:spcBef>
                <a:spcPts val="0"/>
              </a:spcBef>
              <a:spcAft>
                <a:spcPts val="0"/>
              </a:spcAft>
              <a:defRPr/>
            </a:pPr>
            <a:endParaRPr lang="en-IN" sz="1600" dirty="0"/>
          </a:p>
          <a:p>
            <a:pPr fontAlgn="auto">
              <a:spcBef>
                <a:spcPts val="0"/>
              </a:spcBef>
              <a:spcAft>
                <a:spcPts val="0"/>
              </a:spcAft>
              <a:defRPr/>
            </a:pPr>
            <a:endParaRPr lang="en-IN" dirty="0"/>
          </a:p>
          <a:p>
            <a:pPr fontAlgn="auto">
              <a:spcBef>
                <a:spcPts val="0"/>
              </a:spcBef>
              <a:spcAft>
                <a:spcPts val="0"/>
              </a:spcAft>
              <a:defRPr/>
            </a:pPr>
            <a:endParaRPr lang="en-IN" dirty="0"/>
          </a:p>
          <a:p>
            <a:pPr fontAlgn="auto">
              <a:spcBef>
                <a:spcPts val="0"/>
              </a:spcBef>
              <a:spcAft>
                <a:spcPts val="0"/>
              </a:spcAft>
              <a:defRPr/>
            </a:pPr>
            <a:endParaRPr lang="en-IN" dirty="0"/>
          </a:p>
          <a:p>
            <a:pPr fontAlgn="auto">
              <a:spcBef>
                <a:spcPts val="0"/>
              </a:spcBef>
              <a:spcAft>
                <a:spcPts val="0"/>
              </a:spcAft>
              <a:defRPr/>
            </a:pPr>
            <a:r>
              <a:rPr lang="en-IN" b="1" dirty="0" smtClean="0">
                <a:solidFill>
                  <a:srgbClr val="000000"/>
                </a:solidFill>
                <a:latin typeface="Calibri"/>
              </a:rPr>
              <a:t>Team Members: </a:t>
            </a:r>
            <a:endParaRPr lang="en-IN" b="1" dirty="0"/>
          </a:p>
          <a:p>
            <a:pPr algn="just" fontAlgn="auto">
              <a:spcBef>
                <a:spcPts val="0"/>
              </a:spcBef>
              <a:spcAft>
                <a:spcPts val="0"/>
              </a:spcAft>
              <a:defRPr/>
            </a:pPr>
            <a:r>
              <a:rPr lang="en-IN" b="1" dirty="0">
                <a:solidFill>
                  <a:srgbClr val="000000"/>
                </a:solidFill>
                <a:latin typeface="Calibri"/>
              </a:rPr>
              <a:t>    Vivek R  (SR No. 20159) </a:t>
            </a:r>
          </a:p>
          <a:p>
            <a:pPr algn="just" fontAlgn="auto">
              <a:spcBef>
                <a:spcPts val="0"/>
              </a:spcBef>
              <a:spcAft>
                <a:spcPts val="0"/>
              </a:spcAft>
              <a:defRPr/>
            </a:pPr>
            <a:r>
              <a:rPr lang="en-IN" b="1" dirty="0">
                <a:solidFill>
                  <a:srgbClr val="000000"/>
                </a:solidFill>
                <a:latin typeface="Calibri"/>
              </a:rPr>
              <a:t>    </a:t>
            </a:r>
            <a:r>
              <a:rPr lang="pt-BR" b="1" dirty="0">
                <a:solidFill>
                  <a:srgbClr val="000000"/>
                </a:solidFill>
                <a:latin typeface="Calibri"/>
              </a:rPr>
              <a:t>Vishwakarma Pooja Ramashankar</a:t>
            </a:r>
          </a:p>
          <a:p>
            <a:pPr algn="just" fontAlgn="auto">
              <a:spcBef>
                <a:spcPts val="0"/>
              </a:spcBef>
              <a:spcAft>
                <a:spcPts val="0"/>
              </a:spcAft>
              <a:defRPr/>
            </a:pPr>
            <a:r>
              <a:rPr lang="pt-BR" b="1" dirty="0">
                <a:solidFill>
                  <a:srgbClr val="000000"/>
                </a:solidFill>
                <a:latin typeface="Calibri"/>
              </a:rPr>
              <a:t>    (SR No. 21633) </a:t>
            </a:r>
          </a:p>
          <a:p>
            <a:pPr algn="just" fontAlgn="auto">
              <a:spcBef>
                <a:spcPts val="0"/>
              </a:spcBef>
              <a:spcAft>
                <a:spcPts val="0"/>
              </a:spcAft>
              <a:defRPr/>
            </a:pPr>
            <a:r>
              <a:rPr lang="en-US" b="1" dirty="0">
                <a:solidFill>
                  <a:srgbClr val="000000"/>
                </a:solidFill>
                <a:latin typeface="Calibri"/>
              </a:rPr>
              <a:t>    </a:t>
            </a:r>
            <a:r>
              <a:rPr lang="pt-BR" b="1" dirty="0">
                <a:solidFill>
                  <a:srgbClr val="000000"/>
                </a:solidFill>
                <a:latin typeface="Calibri"/>
              </a:rPr>
              <a:t>Praveen Kumar (SR No. 20239)</a:t>
            </a:r>
            <a:endParaRPr b="1" dirty="0"/>
          </a:p>
          <a:p>
            <a:pPr fontAlgn="auto">
              <a:spcBef>
                <a:spcPts val="0"/>
              </a:spcBef>
              <a:spcAft>
                <a:spcPts val="0"/>
              </a:spcAft>
              <a:defRPr/>
            </a:pPr>
            <a:endParaRPr dirty="0"/>
          </a:p>
        </p:txBody>
      </p:sp>
      <p:pic>
        <p:nvPicPr>
          <p:cNvPr id="9" name="Picture 8" descr="emotions.gif"/>
          <p:cNvPicPr>
            <a:picLocks noChangeAspect="1"/>
          </p:cNvPicPr>
          <p:nvPr/>
        </p:nvPicPr>
        <p:blipFill>
          <a:blip r:embed="rId4"/>
          <a:srcRect/>
          <a:stretch>
            <a:fillRect/>
          </a:stretch>
        </p:blipFill>
        <p:spPr bwMode="auto">
          <a:xfrm>
            <a:off x="5281735" y="3179297"/>
            <a:ext cx="3394721" cy="2841991"/>
          </a:xfrm>
          <a:prstGeom prst="rect">
            <a:avLst/>
          </a:prstGeom>
          <a:noFill/>
          <a:ln w="9525">
            <a:noFill/>
            <a:miter lim="800000"/>
            <a:headEnd/>
            <a:tailEnd/>
          </a:ln>
        </p:spPr>
      </p:pic>
    </p:spTree>
    <p:extLst>
      <p:ext uri="{BB962C8B-B14F-4D97-AF65-F5344CB8AC3E}">
        <p14:creationId xmlns:p14="http://schemas.microsoft.com/office/powerpoint/2010/main" val="11093833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3"/>
          <p:cNvPicPr>
            <a:picLocks noChangeAspect="1" noChangeArrowheads="1"/>
          </p:cNvPicPr>
          <p:nvPr/>
        </p:nvPicPr>
        <p:blipFill>
          <a:blip r:embed="rId3"/>
          <a:srcRect/>
          <a:stretch>
            <a:fillRect/>
          </a:stretch>
        </p:blipFill>
        <p:spPr bwMode="auto">
          <a:xfrm>
            <a:off x="-36512" y="0"/>
            <a:ext cx="9163050" cy="6877050"/>
          </a:xfrm>
          <a:prstGeom prst="rect">
            <a:avLst/>
          </a:prstGeom>
          <a:noFill/>
          <a:ln w="9525">
            <a:noFill/>
            <a:miter lim="800000"/>
            <a:headEnd/>
            <a:tailEnd/>
          </a:ln>
        </p:spPr>
      </p:pic>
      <p:sp>
        <p:nvSpPr>
          <p:cNvPr id="17" name="Rectangle 16"/>
          <p:cNvSpPr/>
          <p:nvPr/>
        </p:nvSpPr>
        <p:spPr bwMode="auto">
          <a:xfrm>
            <a:off x="0" y="0"/>
            <a:ext cx="8604448" cy="584775"/>
          </a:xfrm>
          <a:prstGeom prst="rect">
            <a:avLst/>
          </a:prstGeom>
          <a:ln>
            <a:noFill/>
          </a:ln>
        </p:spPr>
        <p:style>
          <a:lnRef idx="2">
            <a:schemeClr val="accent4"/>
          </a:lnRef>
          <a:fillRef idx="1">
            <a:schemeClr val="lt1"/>
          </a:fillRef>
          <a:effectRef idx="0">
            <a:schemeClr val="accent4"/>
          </a:effectRef>
          <a:fontRef idx="minor">
            <a:schemeClr val="dk1"/>
          </a:fontRef>
        </p:style>
        <p:txBody>
          <a:bodyPr wrap="square">
            <a:spAutoFit/>
          </a:bodyPr>
          <a:lstStyle/>
          <a:p>
            <a:pPr fontAlgn="auto">
              <a:spcBef>
                <a:spcPts val="0"/>
              </a:spcBef>
              <a:spcAft>
                <a:spcPts val="0"/>
              </a:spcAft>
              <a:defRPr/>
            </a:pPr>
            <a:r>
              <a:rPr lang="en-IN" sz="3200" b="1" dirty="0" smtClean="0">
                <a:solidFill>
                  <a:srgbClr val="0070C0"/>
                </a:solidFill>
                <a:latin typeface="Times New Roman" panose="02020603050405020304" pitchFamily="18" charset="0"/>
                <a:cs typeface="Times New Roman" panose="02020603050405020304" pitchFamily="18" charset="0"/>
              </a:rPr>
              <a:t>Proposed Approach</a:t>
            </a:r>
            <a:endParaRPr lang="en-IN" sz="3200" b="1" dirty="0">
              <a:solidFill>
                <a:srgbClr val="0070C0"/>
              </a:solidFill>
              <a:latin typeface="Times New Roman" panose="02020603050405020304" pitchFamily="18" charset="0"/>
              <a:cs typeface="Times New Roman" panose="02020603050405020304" pitchFamily="18" charset="0"/>
            </a:endParaRPr>
          </a:p>
        </p:txBody>
      </p:sp>
      <p:grpSp>
        <p:nvGrpSpPr>
          <p:cNvPr id="74" name="Group 73"/>
          <p:cNvGrpSpPr/>
          <p:nvPr/>
        </p:nvGrpSpPr>
        <p:grpSpPr>
          <a:xfrm>
            <a:off x="395536" y="1124744"/>
            <a:ext cx="8342305" cy="4473488"/>
            <a:chOff x="-36512" y="1834364"/>
            <a:chExt cx="8054273" cy="4473488"/>
          </a:xfrm>
        </p:grpSpPr>
        <p:sp>
          <p:nvSpPr>
            <p:cNvPr id="4" name="Rectangle 1"/>
            <p:cNvSpPr>
              <a:spLocks noChangeArrowheads="1"/>
            </p:cNvSpPr>
            <p:nvPr/>
          </p:nvSpPr>
          <p:spPr bwMode="auto">
            <a:xfrm>
              <a:off x="1139549" y="2129922"/>
              <a:ext cx="788908" cy="777876"/>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Input Image</a:t>
              </a:r>
              <a:endParaRPr kumimoji="0" lang="en-US" altLang="en-US" sz="2000" b="0" i="0" u="none" strike="noStrike" cap="none" normalizeH="0" baseline="0" dirty="0" smtClean="0">
                <a:ln>
                  <a:noFill/>
                </a:ln>
                <a:solidFill>
                  <a:schemeClr val="tx1"/>
                </a:solidFill>
                <a:effectLst/>
                <a:latin typeface="Arial" panose="020B0604020202020204" pitchFamily="34" charset="0"/>
              </a:endParaRPr>
            </a:p>
          </p:txBody>
        </p:sp>
        <p:sp>
          <p:nvSpPr>
            <p:cNvPr id="5" name="Rectangle 2"/>
            <p:cNvSpPr>
              <a:spLocks noChangeArrowheads="1"/>
            </p:cNvSpPr>
            <p:nvPr/>
          </p:nvSpPr>
          <p:spPr bwMode="auto">
            <a:xfrm>
              <a:off x="3509100" y="2129922"/>
              <a:ext cx="1164501" cy="776287"/>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ViTTransformers</a:t>
              </a:r>
              <a:endParaRPr kumimoji="0" lang="en-US" altLang="en-US" sz="2000" b="0" i="0" u="none" strike="noStrike" cap="none" normalizeH="0" baseline="0" dirty="0" smtClean="0">
                <a:ln>
                  <a:noFill/>
                </a:ln>
                <a:solidFill>
                  <a:schemeClr val="tx1"/>
                </a:solidFill>
                <a:effectLst/>
                <a:latin typeface="Arial" panose="020B0604020202020204" pitchFamily="34" charset="0"/>
              </a:endParaRPr>
            </a:p>
          </p:txBody>
        </p:sp>
        <p:sp>
          <p:nvSpPr>
            <p:cNvPr id="6" name="Rectangle 3"/>
            <p:cNvSpPr>
              <a:spLocks noChangeArrowheads="1"/>
            </p:cNvSpPr>
            <p:nvPr/>
          </p:nvSpPr>
          <p:spPr bwMode="auto">
            <a:xfrm>
              <a:off x="4673600" y="2129922"/>
              <a:ext cx="1446573" cy="776287"/>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Fully </a:t>
              </a:r>
              <a:r>
                <a:rPr lang="en-US" altLang="en-US" sz="1200" dirty="0">
                  <a:solidFill>
                    <a:schemeClr val="tx1"/>
                  </a:solidFill>
                  <a:latin typeface="Calibri" panose="020F0502020204030204" pitchFamily="34" charset="0"/>
                  <a:ea typeface="Calibri" panose="020F0502020204030204" pitchFamily="34" charset="0"/>
                  <a:cs typeface="Times New Roman" panose="02020603050405020304" pitchFamily="18" charset="0"/>
                </a:rPr>
                <a:t>connected layer</a:t>
              </a:r>
            </a:p>
          </p:txBody>
        </p:sp>
        <p:sp>
          <p:nvSpPr>
            <p:cNvPr id="7" name="Rectangle 4"/>
            <p:cNvSpPr>
              <a:spLocks noChangeArrowheads="1"/>
            </p:cNvSpPr>
            <p:nvPr/>
          </p:nvSpPr>
          <p:spPr bwMode="auto">
            <a:xfrm>
              <a:off x="6591109" y="2121985"/>
              <a:ext cx="990600" cy="777875"/>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Emotion Recognition Model</a:t>
              </a:r>
              <a:endParaRPr lang="en-US" altLang="en-US"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cxnSp>
          <p:nvCxnSpPr>
            <p:cNvPr id="8" name="Straight Arrow Connector 7"/>
            <p:cNvCxnSpPr>
              <a:stCxn id="4" idx="3"/>
            </p:cNvCxnSpPr>
            <p:nvPr/>
          </p:nvCxnSpPr>
          <p:spPr>
            <a:xfrm>
              <a:off x="1928457" y="2518860"/>
              <a:ext cx="225377" cy="0"/>
            </a:xfrm>
            <a:prstGeom prst="straightConnector1">
              <a:avLst/>
            </a:prstGeom>
            <a:ln>
              <a:tailEnd type="triangle"/>
            </a:ln>
          </p:spPr>
          <p:style>
            <a:lnRef idx="1">
              <a:schemeClr val="dk1"/>
            </a:lnRef>
            <a:fillRef idx="2">
              <a:schemeClr val="dk1"/>
            </a:fillRef>
            <a:effectRef idx="1">
              <a:schemeClr val="dk1"/>
            </a:effectRef>
            <a:fontRef idx="minor">
              <a:schemeClr val="dk1"/>
            </a:fontRef>
          </p:style>
        </p:cxnSp>
        <p:cxnSp>
          <p:nvCxnSpPr>
            <p:cNvPr id="10" name="Straight Arrow Connector 9"/>
            <p:cNvCxnSpPr>
              <a:stCxn id="6" idx="3"/>
              <a:endCxn id="7" idx="1"/>
            </p:cNvCxnSpPr>
            <p:nvPr/>
          </p:nvCxnSpPr>
          <p:spPr>
            <a:xfrm flipV="1">
              <a:off x="6120173" y="2510923"/>
              <a:ext cx="470936" cy="7143"/>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sp>
          <p:nvSpPr>
            <p:cNvPr id="11" name="Rectangle 1"/>
            <p:cNvSpPr>
              <a:spLocks noChangeArrowheads="1"/>
            </p:cNvSpPr>
            <p:nvPr/>
          </p:nvSpPr>
          <p:spPr bwMode="auto">
            <a:xfrm>
              <a:off x="2110118" y="4883340"/>
              <a:ext cx="815975" cy="777876"/>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a:solidFill>
                    <a:schemeClr val="tx1"/>
                  </a:solidFill>
                  <a:latin typeface="Calibri" panose="020F0502020204030204" pitchFamily="34" charset="0"/>
                  <a:ea typeface="Calibri" panose="020F0502020204030204" pitchFamily="34" charset="0"/>
                  <a:cs typeface="Times New Roman" panose="02020603050405020304" pitchFamily="18" charset="0"/>
                </a:rPr>
                <a:t>Video Frame</a:t>
              </a:r>
            </a:p>
          </p:txBody>
        </p:sp>
        <p:sp>
          <p:nvSpPr>
            <p:cNvPr id="12" name="Rectangle 2"/>
            <p:cNvSpPr>
              <a:spLocks noChangeArrowheads="1"/>
            </p:cNvSpPr>
            <p:nvPr/>
          </p:nvSpPr>
          <p:spPr bwMode="auto">
            <a:xfrm>
              <a:off x="5292080" y="4891278"/>
              <a:ext cx="1189037" cy="797839"/>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hangingPunct="0"/>
              <a:r>
                <a:rPr lang="en-US" altLang="en-US" sz="1200" dirty="0">
                  <a:solidFill>
                    <a:schemeClr val="tx1"/>
                  </a:solidFill>
                  <a:latin typeface="Calibri" panose="020F0502020204030204" pitchFamily="34" charset="0"/>
                  <a:ea typeface="Calibri" panose="020F0502020204030204" pitchFamily="34" charset="0"/>
                  <a:cs typeface="Times New Roman" panose="02020603050405020304" pitchFamily="18" charset="0"/>
                </a:rPr>
                <a:t>Emotion Recognition </a:t>
              </a:r>
              <a:r>
                <a:rPr lang="en-US" altLang="en-US" sz="1200" dirty="0" smtClean="0">
                  <a:solidFill>
                    <a:schemeClr val="tx1"/>
                  </a:solidFill>
                  <a:latin typeface="Calibri" panose="020F0502020204030204" pitchFamily="34" charset="0"/>
                  <a:ea typeface="Calibri" panose="020F0502020204030204" pitchFamily="34" charset="0"/>
                  <a:cs typeface="Times New Roman" panose="02020603050405020304" pitchFamily="18" charset="0"/>
                </a:rPr>
                <a:t>Model</a:t>
              </a:r>
              <a:endParaRPr lang="en-US" altLang="en-US" sz="1200" dirty="0">
                <a:solidFill>
                  <a:schemeClr val="tx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5" name="Rectangle 5"/>
            <p:cNvSpPr>
              <a:spLocks noChangeArrowheads="1"/>
            </p:cNvSpPr>
            <p:nvPr/>
          </p:nvSpPr>
          <p:spPr bwMode="auto">
            <a:xfrm>
              <a:off x="4232513" y="4891278"/>
              <a:ext cx="685800" cy="776288"/>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a:solidFill>
                    <a:schemeClr val="tx1"/>
                  </a:solidFill>
                  <a:latin typeface="Calibri" panose="020F0502020204030204" pitchFamily="34" charset="0"/>
                  <a:ea typeface="Calibri" panose="020F0502020204030204" pitchFamily="34" charset="0"/>
                  <a:cs typeface="Times New Roman" panose="02020603050405020304" pitchFamily="18" charset="0"/>
                </a:rPr>
                <a:t>Haar cascade</a:t>
              </a:r>
            </a:p>
          </p:txBody>
        </p:sp>
        <p:sp>
          <p:nvSpPr>
            <p:cNvPr id="16" name="Rectangle 6"/>
            <p:cNvSpPr>
              <a:spLocks noChangeArrowheads="1"/>
            </p:cNvSpPr>
            <p:nvPr/>
          </p:nvSpPr>
          <p:spPr bwMode="auto">
            <a:xfrm>
              <a:off x="3144143" y="4883340"/>
              <a:ext cx="777875" cy="785813"/>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a:solidFill>
                    <a:schemeClr val="tx1"/>
                  </a:solidFill>
                  <a:latin typeface="Calibri" panose="020F0502020204030204" pitchFamily="34" charset="0"/>
                  <a:ea typeface="Calibri" panose="020F0502020204030204" pitchFamily="34" charset="0"/>
                  <a:cs typeface="Times New Roman" panose="02020603050405020304" pitchFamily="18" charset="0"/>
                </a:rPr>
                <a:t>RGB to Grayscale</a:t>
              </a:r>
            </a:p>
          </p:txBody>
        </p:sp>
        <p:cxnSp>
          <p:nvCxnSpPr>
            <p:cNvPr id="18" name="Straight Arrow Connector 17"/>
            <p:cNvCxnSpPr>
              <a:stCxn id="11" idx="3"/>
              <a:endCxn id="16" idx="1"/>
            </p:cNvCxnSpPr>
            <p:nvPr/>
          </p:nvCxnSpPr>
          <p:spPr>
            <a:xfrm>
              <a:off x="2926093" y="5272278"/>
              <a:ext cx="218050" cy="3969"/>
            </a:xfrm>
            <a:prstGeom prst="straightConnector1">
              <a:avLst/>
            </a:prstGeom>
            <a:ln>
              <a:tailEnd type="triangle"/>
            </a:ln>
          </p:spPr>
          <p:style>
            <a:lnRef idx="1">
              <a:schemeClr val="dk1"/>
            </a:lnRef>
            <a:fillRef idx="2">
              <a:schemeClr val="dk1"/>
            </a:fillRef>
            <a:effectRef idx="1">
              <a:schemeClr val="dk1"/>
            </a:effectRef>
            <a:fontRef idx="minor">
              <a:schemeClr val="dk1"/>
            </a:fontRef>
          </p:style>
        </p:cxnSp>
        <p:cxnSp>
          <p:nvCxnSpPr>
            <p:cNvPr id="19" name="Straight Arrow Connector 18"/>
            <p:cNvCxnSpPr>
              <a:stCxn id="16" idx="3"/>
              <a:endCxn id="15" idx="1"/>
            </p:cNvCxnSpPr>
            <p:nvPr/>
          </p:nvCxnSpPr>
          <p:spPr>
            <a:xfrm>
              <a:off x="3922018" y="5276247"/>
              <a:ext cx="310495" cy="3175"/>
            </a:xfrm>
            <a:prstGeom prst="straightConnector1">
              <a:avLst/>
            </a:prstGeom>
            <a:ln>
              <a:tailEnd type="triangle"/>
            </a:ln>
          </p:spPr>
          <p:style>
            <a:lnRef idx="1">
              <a:schemeClr val="dk1"/>
            </a:lnRef>
            <a:fillRef idx="2">
              <a:schemeClr val="dk1"/>
            </a:fillRef>
            <a:effectRef idx="1">
              <a:schemeClr val="dk1"/>
            </a:effectRef>
            <a:fontRef idx="minor">
              <a:schemeClr val="dk1"/>
            </a:fontRef>
          </p:style>
        </p:cxnSp>
        <p:sp>
          <p:nvSpPr>
            <p:cNvPr id="21" name="Rectangle 1"/>
            <p:cNvSpPr>
              <a:spLocks noChangeArrowheads="1"/>
            </p:cNvSpPr>
            <p:nvPr/>
          </p:nvSpPr>
          <p:spPr bwMode="auto">
            <a:xfrm>
              <a:off x="971600" y="4874377"/>
              <a:ext cx="815975" cy="777876"/>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a:solidFill>
                    <a:schemeClr val="tx1"/>
                  </a:solidFill>
                  <a:latin typeface="Calibri" panose="020F0502020204030204" pitchFamily="34" charset="0"/>
                  <a:ea typeface="Calibri" panose="020F0502020204030204" pitchFamily="34" charset="0"/>
                  <a:cs typeface="Times New Roman" panose="02020603050405020304" pitchFamily="18" charset="0"/>
                </a:rPr>
                <a:t>Live Video</a:t>
              </a:r>
            </a:p>
          </p:txBody>
        </p:sp>
        <p:cxnSp>
          <p:nvCxnSpPr>
            <p:cNvPr id="22" name="Straight Arrow Connector 21"/>
            <p:cNvCxnSpPr>
              <a:stCxn id="21" idx="3"/>
              <a:endCxn id="11" idx="1"/>
            </p:cNvCxnSpPr>
            <p:nvPr/>
          </p:nvCxnSpPr>
          <p:spPr>
            <a:xfrm>
              <a:off x="1787575" y="5263315"/>
              <a:ext cx="322543" cy="8963"/>
            </a:xfrm>
            <a:prstGeom prst="straightConnector1">
              <a:avLst/>
            </a:prstGeom>
            <a:ln>
              <a:tailEnd type="triangle"/>
            </a:ln>
          </p:spPr>
          <p:style>
            <a:lnRef idx="1">
              <a:schemeClr val="dk1"/>
            </a:lnRef>
            <a:fillRef idx="2">
              <a:schemeClr val="dk1"/>
            </a:fillRef>
            <a:effectRef idx="1">
              <a:schemeClr val="dk1"/>
            </a:effectRef>
            <a:fontRef idx="minor">
              <a:schemeClr val="dk1"/>
            </a:fontRef>
          </p:style>
        </p:cxnSp>
        <p:cxnSp>
          <p:nvCxnSpPr>
            <p:cNvPr id="23" name="Straight Arrow Connector 22"/>
            <p:cNvCxnSpPr>
              <a:stCxn id="15" idx="3"/>
            </p:cNvCxnSpPr>
            <p:nvPr/>
          </p:nvCxnSpPr>
          <p:spPr>
            <a:xfrm>
              <a:off x="4918313" y="5279422"/>
              <a:ext cx="377550" cy="10776"/>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sp>
          <p:nvSpPr>
            <p:cNvPr id="24" name="Rectangle 23"/>
            <p:cNvSpPr/>
            <p:nvPr/>
          </p:nvSpPr>
          <p:spPr>
            <a:xfrm>
              <a:off x="3728470" y="3319584"/>
              <a:ext cx="1697965" cy="369332"/>
            </a:xfrm>
            <a:prstGeom prst="rect">
              <a:avLst/>
            </a:prstGeom>
          </p:spPr>
          <p:txBody>
            <a:bodyPr wrap="none">
              <a:spAutoFit/>
            </a:bodyPr>
            <a:lstStyle/>
            <a:p>
              <a:r>
                <a:rPr lang="en-US" dirty="0" smtClean="0">
                  <a:solidFill>
                    <a:srgbClr val="31101B"/>
                  </a:solidFill>
                  <a:latin typeface="Google Sans"/>
                </a:rPr>
                <a:t>Model Training</a:t>
              </a:r>
              <a:endParaRPr lang="en-US" dirty="0"/>
            </a:p>
          </p:txBody>
        </p:sp>
        <p:grpSp>
          <p:nvGrpSpPr>
            <p:cNvPr id="40" name="Group 39"/>
            <p:cNvGrpSpPr/>
            <p:nvPr/>
          </p:nvGrpSpPr>
          <p:grpSpPr>
            <a:xfrm>
              <a:off x="6481117" y="3944952"/>
              <a:ext cx="1536644" cy="2257268"/>
              <a:chOff x="9490875" y="625109"/>
              <a:chExt cx="1522140" cy="2257268"/>
            </a:xfrm>
          </p:grpSpPr>
          <p:sp>
            <p:nvSpPr>
              <p:cNvPr id="41" name="Rectangle 4"/>
              <p:cNvSpPr>
                <a:spLocks noChangeArrowheads="1"/>
              </p:cNvSpPr>
              <p:nvPr/>
            </p:nvSpPr>
            <p:spPr bwMode="auto">
              <a:xfrm>
                <a:off x="9979455" y="625109"/>
                <a:ext cx="990600" cy="228364"/>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smtClean="0">
                    <a:latin typeface="Calibri" panose="020F0502020204030204" pitchFamily="34" charset="0"/>
                    <a:ea typeface="Calibri" panose="020F0502020204030204" pitchFamily="34" charset="0"/>
                    <a:cs typeface="Times New Roman" panose="02020603050405020304" pitchFamily="18" charset="0"/>
                  </a:rPr>
                  <a:t>Happy</a:t>
                </a:r>
                <a:endParaRPr lang="en-US" altLang="en-US" sz="1200"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42" name="Straight Arrow Connector 41"/>
              <p:cNvCxnSpPr>
                <a:endCxn id="41" idx="1"/>
              </p:cNvCxnSpPr>
              <p:nvPr/>
            </p:nvCxnSpPr>
            <p:spPr>
              <a:xfrm flipV="1">
                <a:off x="9503671" y="739291"/>
                <a:ext cx="475784" cy="1169404"/>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sp>
            <p:nvSpPr>
              <p:cNvPr id="43" name="Rectangle 4"/>
              <p:cNvSpPr>
                <a:spLocks noChangeArrowheads="1"/>
              </p:cNvSpPr>
              <p:nvPr/>
            </p:nvSpPr>
            <p:spPr bwMode="auto">
              <a:xfrm>
                <a:off x="10015314" y="941786"/>
                <a:ext cx="954741" cy="20742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smtClean="0">
                    <a:latin typeface="Calibri" panose="020F0502020204030204" pitchFamily="34" charset="0"/>
                    <a:ea typeface="Calibri" panose="020F0502020204030204" pitchFamily="34" charset="0"/>
                    <a:cs typeface="Times New Roman" panose="02020603050405020304" pitchFamily="18" charset="0"/>
                  </a:rPr>
                  <a:t>Sad</a:t>
                </a:r>
                <a:endParaRPr lang="en-US" alt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4" name="Rectangle 4"/>
              <p:cNvSpPr>
                <a:spLocks noChangeArrowheads="1"/>
              </p:cNvSpPr>
              <p:nvPr/>
            </p:nvSpPr>
            <p:spPr bwMode="auto">
              <a:xfrm>
                <a:off x="10015314" y="1301294"/>
                <a:ext cx="954741" cy="227490"/>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smtClean="0">
                    <a:latin typeface="Calibri" panose="020F0502020204030204" pitchFamily="34" charset="0"/>
                    <a:ea typeface="Calibri" panose="020F0502020204030204" pitchFamily="34" charset="0"/>
                    <a:cs typeface="Times New Roman" panose="02020603050405020304" pitchFamily="18" charset="0"/>
                  </a:rPr>
                  <a:t>Neutral</a:t>
                </a:r>
                <a:endParaRPr lang="en-US" altLang="en-US" sz="1200"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45" name="Straight Arrow Connector 44"/>
              <p:cNvCxnSpPr>
                <a:endCxn id="44" idx="1"/>
              </p:cNvCxnSpPr>
              <p:nvPr/>
            </p:nvCxnSpPr>
            <p:spPr>
              <a:xfrm flipV="1">
                <a:off x="9490878" y="1415039"/>
                <a:ext cx="524436" cy="549261"/>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cxnSp>
            <p:nvCxnSpPr>
              <p:cNvPr id="46" name="Straight Arrow Connector 45"/>
              <p:cNvCxnSpPr>
                <a:endCxn id="43" idx="1"/>
              </p:cNvCxnSpPr>
              <p:nvPr/>
            </p:nvCxnSpPr>
            <p:spPr>
              <a:xfrm flipV="1">
                <a:off x="9490878" y="1045500"/>
                <a:ext cx="524436" cy="918800"/>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sp>
            <p:nvSpPr>
              <p:cNvPr id="47" name="Rectangle 4"/>
              <p:cNvSpPr>
                <a:spLocks noChangeArrowheads="1"/>
              </p:cNvSpPr>
              <p:nvPr/>
            </p:nvSpPr>
            <p:spPr bwMode="auto">
              <a:xfrm>
                <a:off x="10022415" y="1683641"/>
                <a:ext cx="990600" cy="228364"/>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smtClean="0">
                    <a:latin typeface="Calibri" panose="020F0502020204030204" pitchFamily="34" charset="0"/>
                    <a:ea typeface="Calibri" panose="020F0502020204030204" pitchFamily="34" charset="0"/>
                    <a:cs typeface="Times New Roman" panose="02020603050405020304" pitchFamily="18" charset="0"/>
                  </a:rPr>
                  <a:t>Anger</a:t>
                </a:r>
                <a:endParaRPr lang="en-US" altLang="en-US" sz="1200"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48" name="Straight Arrow Connector 47"/>
              <p:cNvCxnSpPr>
                <a:endCxn id="47" idx="1"/>
              </p:cNvCxnSpPr>
              <p:nvPr/>
            </p:nvCxnSpPr>
            <p:spPr>
              <a:xfrm flipV="1">
                <a:off x="9490875" y="1797823"/>
                <a:ext cx="531535" cy="166477"/>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sp>
            <p:nvSpPr>
              <p:cNvPr id="49" name="Rectangle 4"/>
              <p:cNvSpPr>
                <a:spLocks noChangeArrowheads="1"/>
              </p:cNvSpPr>
              <p:nvPr/>
            </p:nvSpPr>
            <p:spPr bwMode="auto">
              <a:xfrm>
                <a:off x="10058272" y="2000318"/>
                <a:ext cx="947642" cy="214018"/>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smtClean="0">
                    <a:latin typeface="Calibri" panose="020F0502020204030204" pitchFamily="34" charset="0"/>
                    <a:ea typeface="Calibri" panose="020F0502020204030204" pitchFamily="34" charset="0"/>
                    <a:cs typeface="Times New Roman" panose="02020603050405020304" pitchFamily="18" charset="0"/>
                  </a:rPr>
                  <a:t>Fear</a:t>
                </a:r>
                <a:endParaRPr lang="en-US" altLang="en-US" sz="1200" dirty="0">
                  <a:latin typeface="Calibri" panose="020F0502020204030204" pitchFamily="34" charset="0"/>
                  <a:ea typeface="Calibri" panose="020F0502020204030204" pitchFamily="34" charset="0"/>
                  <a:cs typeface="Times New Roman" panose="02020603050405020304" pitchFamily="18" charset="0"/>
                </a:endParaRPr>
              </a:p>
            </p:txBody>
          </p:sp>
          <p:sp>
            <p:nvSpPr>
              <p:cNvPr id="50" name="Rectangle 4"/>
              <p:cNvSpPr>
                <a:spLocks noChangeArrowheads="1"/>
              </p:cNvSpPr>
              <p:nvPr/>
            </p:nvSpPr>
            <p:spPr bwMode="auto">
              <a:xfrm>
                <a:off x="10058272" y="2359826"/>
                <a:ext cx="947642" cy="204265"/>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smtClean="0">
                    <a:latin typeface="Calibri" panose="020F0502020204030204" pitchFamily="34" charset="0"/>
                    <a:ea typeface="Calibri" panose="020F0502020204030204" pitchFamily="34" charset="0"/>
                    <a:cs typeface="Times New Roman" panose="02020603050405020304" pitchFamily="18" charset="0"/>
                  </a:rPr>
                  <a:t>Surprise</a:t>
                </a:r>
                <a:endParaRPr lang="en-US" altLang="en-US" sz="1200" dirty="0">
                  <a:latin typeface="Calibri" panose="020F0502020204030204" pitchFamily="34" charset="0"/>
                  <a:ea typeface="Calibri" panose="020F0502020204030204" pitchFamily="34" charset="0"/>
                  <a:cs typeface="Times New Roman" panose="02020603050405020304" pitchFamily="18" charset="0"/>
                </a:endParaRPr>
              </a:p>
            </p:txBody>
          </p:sp>
          <p:cxnSp>
            <p:nvCxnSpPr>
              <p:cNvPr id="51" name="Straight Arrow Connector 50"/>
              <p:cNvCxnSpPr>
                <a:endCxn id="50" idx="1"/>
              </p:cNvCxnSpPr>
              <p:nvPr/>
            </p:nvCxnSpPr>
            <p:spPr>
              <a:xfrm>
                <a:off x="9490878" y="1964300"/>
                <a:ext cx="567394" cy="497659"/>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cxnSp>
            <p:nvCxnSpPr>
              <p:cNvPr id="52" name="Straight Arrow Connector 51"/>
              <p:cNvCxnSpPr>
                <a:endCxn id="49" idx="1"/>
              </p:cNvCxnSpPr>
              <p:nvPr/>
            </p:nvCxnSpPr>
            <p:spPr>
              <a:xfrm>
                <a:off x="9490878" y="1964300"/>
                <a:ext cx="567394" cy="143027"/>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sp>
            <p:nvSpPr>
              <p:cNvPr id="53" name="Rectangle 4"/>
              <p:cNvSpPr>
                <a:spLocks noChangeArrowheads="1"/>
              </p:cNvSpPr>
              <p:nvPr/>
            </p:nvSpPr>
            <p:spPr bwMode="auto">
              <a:xfrm>
                <a:off x="10043892" y="2678112"/>
                <a:ext cx="947642" cy="204265"/>
              </a:xfrm>
              <a:prstGeom prst="rect">
                <a:avLst/>
              </a:prstGeom>
              <a:ln>
                <a:headEnd/>
                <a:tailEnd/>
              </a:ln>
            </p:spPr>
            <p:style>
              <a:lnRef idx="1">
                <a:schemeClr val="accent1"/>
              </a:lnRef>
              <a:fillRef idx="2">
                <a:schemeClr val="accent1"/>
              </a:fillRef>
              <a:effectRef idx="1">
                <a:schemeClr val="accent1"/>
              </a:effectRef>
              <a:fontRef idx="minor">
                <a:schemeClr val="dk1"/>
              </a:fontRef>
            </p:style>
            <p:txBody>
              <a:bodyPr vert="horz" wrap="square" lIns="91440" tIns="45720" rIns="91440" bIns="45720" numCol="1" anchor="ctr" anchorCtr="0" compatLnSpc="1">
                <a:prstTxWarp prst="textNoShape">
                  <a:avLst/>
                </a:prstTxWarp>
              </a:bodyPr>
              <a:lstStyle/>
              <a:p>
                <a:pPr algn="ctr" eaLnBrk="0" fontAlgn="base" hangingPunct="0">
                  <a:spcBef>
                    <a:spcPct val="0"/>
                  </a:spcBef>
                  <a:spcAft>
                    <a:spcPct val="0"/>
                  </a:spcAft>
                </a:pPr>
                <a:r>
                  <a:rPr lang="en-US" altLang="en-US" sz="1200" dirty="0" smtClean="0">
                    <a:latin typeface="Calibri" panose="020F0502020204030204" pitchFamily="34" charset="0"/>
                    <a:ea typeface="Calibri" panose="020F0502020204030204" pitchFamily="34" charset="0"/>
                    <a:cs typeface="Times New Roman" panose="02020603050405020304" pitchFamily="18" charset="0"/>
                  </a:rPr>
                  <a:t>Disgust</a:t>
                </a:r>
              </a:p>
            </p:txBody>
          </p:sp>
          <p:cxnSp>
            <p:nvCxnSpPr>
              <p:cNvPr id="54" name="Straight Arrow Connector 53"/>
              <p:cNvCxnSpPr/>
              <p:nvPr/>
            </p:nvCxnSpPr>
            <p:spPr>
              <a:xfrm>
                <a:off x="9490878" y="1964300"/>
                <a:ext cx="580187" cy="839043"/>
              </a:xfrm>
              <a:prstGeom prst="straightConnector1">
                <a:avLst/>
              </a:prstGeom>
              <a:ln>
                <a:tailEnd type="triangle"/>
              </a:ln>
            </p:spPr>
            <p:style>
              <a:lnRef idx="1">
                <a:schemeClr val="accent1"/>
              </a:lnRef>
              <a:fillRef idx="2">
                <a:schemeClr val="accent1"/>
              </a:fillRef>
              <a:effectRef idx="1">
                <a:schemeClr val="accent1"/>
              </a:effectRef>
              <a:fontRef idx="minor">
                <a:schemeClr val="dk1"/>
              </a:fontRef>
            </p:style>
          </p:cxnSp>
        </p:grpSp>
        <p:pic>
          <p:nvPicPr>
            <p:cNvPr id="55" name="Picture 54"/>
            <p:cNvPicPr>
              <a:picLocks noChangeAspect="1"/>
            </p:cNvPicPr>
            <p:nvPr/>
          </p:nvPicPr>
          <p:blipFill>
            <a:blip r:embed="rId4"/>
            <a:stretch>
              <a:fillRect/>
            </a:stretch>
          </p:blipFill>
          <p:spPr>
            <a:xfrm>
              <a:off x="-36512" y="1834364"/>
              <a:ext cx="1109535" cy="1276350"/>
            </a:xfrm>
            <a:prstGeom prst="rect">
              <a:avLst/>
            </a:prstGeom>
          </p:spPr>
        </p:pic>
        <p:pic>
          <p:nvPicPr>
            <p:cNvPr id="56" name="Picture 55"/>
            <p:cNvPicPr>
              <a:picLocks noChangeAspect="1"/>
            </p:cNvPicPr>
            <p:nvPr/>
          </p:nvPicPr>
          <p:blipFill>
            <a:blip r:embed="rId5"/>
            <a:stretch>
              <a:fillRect/>
            </a:stretch>
          </p:blipFill>
          <p:spPr>
            <a:xfrm>
              <a:off x="4844" y="4549701"/>
              <a:ext cx="1039549" cy="1102552"/>
            </a:xfrm>
            <a:prstGeom prst="rect">
              <a:avLst/>
            </a:prstGeom>
          </p:spPr>
        </p:pic>
        <p:sp>
          <p:nvSpPr>
            <p:cNvPr id="57" name="Rectangle 56"/>
            <p:cNvSpPr/>
            <p:nvPr/>
          </p:nvSpPr>
          <p:spPr>
            <a:xfrm>
              <a:off x="3560263" y="5938520"/>
              <a:ext cx="1604029" cy="369332"/>
            </a:xfrm>
            <a:prstGeom prst="rect">
              <a:avLst/>
            </a:prstGeom>
          </p:spPr>
          <p:txBody>
            <a:bodyPr wrap="none">
              <a:spAutoFit/>
            </a:bodyPr>
            <a:lstStyle/>
            <a:p>
              <a:r>
                <a:rPr lang="en-US" dirty="0" smtClean="0">
                  <a:solidFill>
                    <a:srgbClr val="31101B"/>
                  </a:solidFill>
                  <a:latin typeface="Google Sans"/>
                </a:rPr>
                <a:t>Model Testing</a:t>
              </a:r>
              <a:endParaRPr lang="en-US" dirty="0"/>
            </a:p>
          </p:txBody>
        </p:sp>
        <p:sp>
          <p:nvSpPr>
            <p:cNvPr id="65" name="Rectangle 1"/>
            <p:cNvSpPr>
              <a:spLocks noChangeArrowheads="1"/>
            </p:cNvSpPr>
            <p:nvPr/>
          </p:nvSpPr>
          <p:spPr bwMode="auto">
            <a:xfrm>
              <a:off x="2164730" y="2121985"/>
              <a:ext cx="1090356" cy="777876"/>
            </a:xfrm>
            <a:prstGeom prst="rect">
              <a:avLst/>
            </a:prstGeom>
            <a:ln>
              <a:headEnd/>
              <a:tailEnd/>
            </a:ln>
          </p:spPr>
          <p:style>
            <a:lnRef idx="1">
              <a:schemeClr val="dk1"/>
            </a:lnRef>
            <a:fillRef idx="2">
              <a:schemeClr val="dk1"/>
            </a:fillRef>
            <a:effectRef idx="1">
              <a:schemeClr val="dk1"/>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Preprocessing</a:t>
              </a:r>
              <a:endParaRPr kumimoji="0" lang="en-US" altLang="en-US" sz="2000" b="0" i="0" u="none" strike="noStrike" cap="none" normalizeH="0" baseline="0" dirty="0" smtClean="0">
                <a:ln>
                  <a:noFill/>
                </a:ln>
                <a:solidFill>
                  <a:schemeClr val="tx1"/>
                </a:solidFill>
                <a:effectLst/>
                <a:latin typeface="Arial" panose="020B0604020202020204" pitchFamily="34" charset="0"/>
              </a:endParaRPr>
            </a:p>
          </p:txBody>
        </p:sp>
        <p:cxnSp>
          <p:nvCxnSpPr>
            <p:cNvPr id="67" name="Straight Arrow Connector 66"/>
            <p:cNvCxnSpPr/>
            <p:nvPr/>
          </p:nvCxnSpPr>
          <p:spPr>
            <a:xfrm flipV="1">
              <a:off x="3255086" y="2491175"/>
              <a:ext cx="254014" cy="1"/>
            </a:xfrm>
            <a:prstGeom prst="straightConnector1">
              <a:avLst/>
            </a:prstGeom>
            <a:ln>
              <a:tailEnd type="triangle"/>
            </a:ln>
          </p:spPr>
          <p:style>
            <a:lnRef idx="1">
              <a:schemeClr val="dk1"/>
            </a:lnRef>
            <a:fillRef idx="2">
              <a:schemeClr val="dk1"/>
            </a:fillRef>
            <a:effectRef idx="1">
              <a:schemeClr val="dk1"/>
            </a:effectRef>
            <a:fontRef idx="minor">
              <a:schemeClr val="dk1"/>
            </a:fontRef>
          </p:style>
        </p:cxnSp>
        <p:cxnSp>
          <p:nvCxnSpPr>
            <p:cNvPr id="71" name="Elbow Connector 70"/>
            <p:cNvCxnSpPr>
              <a:stCxn id="7" idx="2"/>
              <a:endCxn id="12" idx="0"/>
            </p:cNvCxnSpPr>
            <p:nvPr/>
          </p:nvCxnSpPr>
          <p:spPr>
            <a:xfrm rot="5400000">
              <a:off x="5490795" y="3295664"/>
              <a:ext cx="1991418" cy="1199810"/>
            </a:xfrm>
            <a:prstGeom prst="bentConnector3">
              <a:avLst>
                <a:gd name="adj1" fmla="val 31860"/>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2129555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3"/>
          <p:cNvPicPr>
            <a:picLocks noChangeAspect="1" noChangeArrowheads="1"/>
          </p:cNvPicPr>
          <p:nvPr/>
        </p:nvPicPr>
        <p:blipFill>
          <a:blip r:embed="rId3"/>
          <a:srcRect/>
          <a:stretch>
            <a:fillRect/>
          </a:stretch>
        </p:blipFill>
        <p:spPr bwMode="auto">
          <a:xfrm>
            <a:off x="-36512" y="0"/>
            <a:ext cx="9163050" cy="6877050"/>
          </a:xfrm>
          <a:prstGeom prst="rect">
            <a:avLst/>
          </a:prstGeom>
          <a:noFill/>
          <a:ln w="9525">
            <a:noFill/>
            <a:miter lim="800000"/>
            <a:headEnd/>
            <a:tailEnd/>
          </a:ln>
        </p:spPr>
      </p:pic>
      <p:sp>
        <p:nvSpPr>
          <p:cNvPr id="17" name="Rectangle 16"/>
          <p:cNvSpPr/>
          <p:nvPr/>
        </p:nvSpPr>
        <p:spPr bwMode="auto">
          <a:xfrm>
            <a:off x="0" y="0"/>
            <a:ext cx="8604448" cy="584775"/>
          </a:xfrm>
          <a:prstGeom prst="rect">
            <a:avLst/>
          </a:prstGeom>
          <a:ln>
            <a:noFill/>
          </a:ln>
        </p:spPr>
        <p:style>
          <a:lnRef idx="2">
            <a:schemeClr val="accent4"/>
          </a:lnRef>
          <a:fillRef idx="1">
            <a:schemeClr val="lt1"/>
          </a:fillRef>
          <a:effectRef idx="0">
            <a:schemeClr val="accent4"/>
          </a:effectRef>
          <a:fontRef idx="minor">
            <a:schemeClr val="dk1"/>
          </a:fontRef>
        </p:style>
        <p:txBody>
          <a:bodyPr wrap="square">
            <a:spAutoFit/>
          </a:bodyPr>
          <a:lstStyle/>
          <a:p>
            <a:pPr fontAlgn="auto">
              <a:spcBef>
                <a:spcPts val="0"/>
              </a:spcBef>
              <a:spcAft>
                <a:spcPts val="0"/>
              </a:spcAft>
              <a:defRPr/>
            </a:pPr>
            <a:r>
              <a:rPr lang="en-IN" sz="3200" b="1" dirty="0" smtClean="0">
                <a:solidFill>
                  <a:srgbClr val="0070C0"/>
                </a:solidFill>
                <a:latin typeface="Times New Roman" panose="02020603050405020304" pitchFamily="18" charset="0"/>
                <a:cs typeface="Times New Roman" panose="02020603050405020304" pitchFamily="18" charset="0"/>
              </a:rPr>
              <a:t>Network Architecture</a:t>
            </a:r>
            <a:endParaRPr lang="en-IN" sz="3200" b="1" dirty="0">
              <a:solidFill>
                <a:srgbClr val="0070C0"/>
              </a:solidFill>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4"/>
          <a:stretch>
            <a:fillRect/>
          </a:stretch>
        </p:blipFill>
        <p:spPr>
          <a:xfrm>
            <a:off x="539552" y="836712"/>
            <a:ext cx="6336704" cy="5405465"/>
          </a:xfrm>
          <a:prstGeom prst="rect">
            <a:avLst/>
          </a:prstGeom>
        </p:spPr>
      </p:pic>
    </p:spTree>
    <p:extLst>
      <p:ext uri="{BB962C8B-B14F-4D97-AF65-F5344CB8AC3E}">
        <p14:creationId xmlns:p14="http://schemas.microsoft.com/office/powerpoint/2010/main" val="5323405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3"/>
          <p:cNvPicPr>
            <a:picLocks noChangeAspect="1" noChangeArrowheads="1"/>
          </p:cNvPicPr>
          <p:nvPr/>
        </p:nvPicPr>
        <p:blipFill>
          <a:blip r:embed="rId3"/>
          <a:srcRect/>
          <a:stretch>
            <a:fillRect/>
          </a:stretch>
        </p:blipFill>
        <p:spPr bwMode="auto">
          <a:xfrm>
            <a:off x="17075" y="0"/>
            <a:ext cx="9577064" cy="6877050"/>
          </a:xfrm>
          <a:prstGeom prst="rect">
            <a:avLst/>
          </a:prstGeom>
          <a:noFill/>
          <a:ln w="9525">
            <a:noFill/>
            <a:miter lim="800000"/>
            <a:headEnd/>
            <a:tailEnd/>
          </a:ln>
        </p:spPr>
      </p:pic>
      <p:sp>
        <p:nvSpPr>
          <p:cNvPr id="17" name="Rectangle 16"/>
          <p:cNvSpPr/>
          <p:nvPr/>
        </p:nvSpPr>
        <p:spPr bwMode="auto">
          <a:xfrm>
            <a:off x="0" y="0"/>
            <a:ext cx="8604448" cy="584775"/>
          </a:xfrm>
          <a:prstGeom prst="rect">
            <a:avLst/>
          </a:prstGeom>
          <a:ln>
            <a:noFill/>
          </a:ln>
        </p:spPr>
        <p:style>
          <a:lnRef idx="2">
            <a:schemeClr val="accent4"/>
          </a:lnRef>
          <a:fillRef idx="1">
            <a:schemeClr val="lt1"/>
          </a:fillRef>
          <a:effectRef idx="0">
            <a:schemeClr val="accent4"/>
          </a:effectRef>
          <a:fontRef idx="minor">
            <a:schemeClr val="dk1"/>
          </a:fontRef>
        </p:style>
        <p:txBody>
          <a:bodyPr wrap="square">
            <a:spAutoFit/>
          </a:bodyPr>
          <a:lstStyle/>
          <a:p>
            <a:pPr fontAlgn="auto">
              <a:spcBef>
                <a:spcPts val="0"/>
              </a:spcBef>
              <a:spcAft>
                <a:spcPts val="0"/>
              </a:spcAft>
              <a:defRPr/>
            </a:pPr>
            <a:r>
              <a:rPr lang="en-IN" sz="3200" b="1" dirty="0" smtClean="0">
                <a:solidFill>
                  <a:srgbClr val="0070C0"/>
                </a:solidFill>
                <a:latin typeface="Times New Roman" panose="02020603050405020304" pitchFamily="18" charset="0"/>
                <a:cs typeface="Times New Roman" panose="02020603050405020304" pitchFamily="18" charset="0"/>
              </a:rPr>
              <a:t>Model Loss and Model Accuracy</a:t>
            </a:r>
            <a:endParaRPr lang="en-IN" sz="3200" b="1" dirty="0">
              <a:solidFill>
                <a:srgbClr val="0070C0"/>
              </a:solidFill>
              <a:latin typeface="Times New Roman" panose="02020603050405020304" pitchFamily="18" charset="0"/>
              <a:cs typeface="Times New Roman" panose="02020603050405020304" pitchFamily="18" charset="0"/>
            </a:endParaRPr>
          </a:p>
        </p:txBody>
      </p:sp>
      <p:sp>
        <p:nvSpPr>
          <p:cNvPr id="3" name="Rectangle 2"/>
          <p:cNvSpPr/>
          <p:nvPr/>
        </p:nvSpPr>
        <p:spPr>
          <a:xfrm>
            <a:off x="394190" y="770163"/>
            <a:ext cx="9217024" cy="1477328"/>
          </a:xfrm>
          <a:prstGeom prst="rect">
            <a:avLst/>
          </a:prstGeom>
        </p:spPr>
        <p:txBody>
          <a:bodyPr wrap="square">
            <a:spAutoFit/>
          </a:bodyPr>
          <a:lstStyle/>
          <a:p>
            <a:pPr marL="285750" indent="-285750">
              <a:buFontTx/>
              <a:buChar char="-"/>
            </a:pPr>
            <a:r>
              <a:rPr lang="en-US" dirty="0" smtClean="0"/>
              <a:t>1150s 1s/step </a:t>
            </a:r>
            <a:r>
              <a:rPr lang="en-US" dirty="0"/>
              <a:t>- loss: 1.0708 - accuracy: 0.5969 </a:t>
            </a:r>
            <a:r>
              <a:rPr lang="en-US" dirty="0" smtClean="0"/>
              <a:t>Epoch 1/5 898/898 </a:t>
            </a:r>
          </a:p>
          <a:p>
            <a:pPr marL="285750" indent="-285750">
              <a:buFontTx/>
              <a:buChar char="-"/>
            </a:pPr>
            <a:r>
              <a:rPr lang="en-US" dirty="0" smtClean="0"/>
              <a:t>1109s </a:t>
            </a:r>
            <a:r>
              <a:rPr lang="en-US" dirty="0"/>
              <a:t>1s/step - loss: 0.8252 - accuracy: </a:t>
            </a:r>
            <a:r>
              <a:rPr lang="en-US" dirty="0" smtClean="0"/>
              <a:t>0.6948 Epoch 2/5 898/898  </a:t>
            </a:r>
          </a:p>
          <a:p>
            <a:pPr marL="285750" indent="-285750">
              <a:buFontTx/>
              <a:buChar char="-"/>
            </a:pPr>
            <a:r>
              <a:rPr lang="en-US" dirty="0" smtClean="0"/>
              <a:t>1109s </a:t>
            </a:r>
            <a:r>
              <a:rPr lang="en-US" dirty="0"/>
              <a:t>1s/step - loss: 0.6720 - accuracy: 0.7589 </a:t>
            </a:r>
            <a:r>
              <a:rPr lang="en-US" dirty="0" smtClean="0"/>
              <a:t>Epoch 3/5 898/898  </a:t>
            </a:r>
          </a:p>
          <a:p>
            <a:pPr marL="285750" indent="-285750">
              <a:buFontTx/>
              <a:buChar char="-"/>
            </a:pPr>
            <a:r>
              <a:rPr lang="en-US" dirty="0" smtClean="0"/>
              <a:t>1109s </a:t>
            </a:r>
            <a:r>
              <a:rPr lang="en-US" dirty="0"/>
              <a:t>1s/step - loss: 0.5138 - accuracy: 0.8210 </a:t>
            </a:r>
            <a:r>
              <a:rPr lang="en-US" dirty="0" smtClean="0"/>
              <a:t>Epoch 4/5 898/898 </a:t>
            </a:r>
          </a:p>
          <a:p>
            <a:pPr marL="285750" indent="-285750">
              <a:buFontTx/>
              <a:buChar char="-"/>
            </a:pPr>
            <a:r>
              <a:rPr lang="en-US" dirty="0" smtClean="0"/>
              <a:t>1109s </a:t>
            </a:r>
            <a:r>
              <a:rPr lang="en-US" dirty="0"/>
              <a:t>1s/step - loss: 0.3780 - accuracy: 0.8712 Epoch 5</a:t>
            </a:r>
            <a:r>
              <a:rPr lang="en-US" dirty="0" smtClean="0"/>
              <a:t>/5 </a:t>
            </a:r>
            <a:r>
              <a:rPr lang="en-US" dirty="0"/>
              <a:t>898/898</a:t>
            </a: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562" y="2564904"/>
            <a:ext cx="4437111" cy="3560645"/>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13113" y="2564904"/>
            <a:ext cx="4530887" cy="3579086"/>
          </a:xfrm>
          <a:prstGeom prst="rect">
            <a:avLst/>
          </a:prstGeom>
        </p:spPr>
      </p:pic>
    </p:spTree>
    <p:extLst>
      <p:ext uri="{BB962C8B-B14F-4D97-AF65-F5344CB8AC3E}">
        <p14:creationId xmlns:p14="http://schemas.microsoft.com/office/powerpoint/2010/main" val="5580833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3"/>
          <p:cNvPicPr>
            <a:picLocks noChangeAspect="1" noChangeArrowheads="1"/>
          </p:cNvPicPr>
          <p:nvPr/>
        </p:nvPicPr>
        <p:blipFill>
          <a:blip r:embed="rId3"/>
          <a:srcRect/>
          <a:stretch>
            <a:fillRect/>
          </a:stretch>
        </p:blipFill>
        <p:spPr bwMode="auto">
          <a:xfrm>
            <a:off x="0" y="0"/>
            <a:ext cx="9163050" cy="6877050"/>
          </a:xfrm>
          <a:prstGeom prst="rect">
            <a:avLst/>
          </a:prstGeom>
          <a:noFill/>
          <a:ln w="9525">
            <a:noFill/>
            <a:miter lim="800000"/>
            <a:headEnd/>
            <a:tailEnd/>
          </a:ln>
        </p:spPr>
      </p:pic>
      <p:sp>
        <p:nvSpPr>
          <p:cNvPr id="17" name="Rectangle 16"/>
          <p:cNvSpPr/>
          <p:nvPr/>
        </p:nvSpPr>
        <p:spPr bwMode="auto">
          <a:xfrm>
            <a:off x="0" y="0"/>
            <a:ext cx="8604448" cy="584775"/>
          </a:xfrm>
          <a:prstGeom prst="rect">
            <a:avLst/>
          </a:prstGeom>
          <a:ln>
            <a:noFill/>
          </a:ln>
        </p:spPr>
        <p:style>
          <a:lnRef idx="2">
            <a:schemeClr val="accent4"/>
          </a:lnRef>
          <a:fillRef idx="1">
            <a:schemeClr val="lt1"/>
          </a:fillRef>
          <a:effectRef idx="0">
            <a:schemeClr val="accent4"/>
          </a:effectRef>
          <a:fontRef idx="minor">
            <a:schemeClr val="dk1"/>
          </a:fontRef>
        </p:style>
        <p:txBody>
          <a:bodyPr wrap="square">
            <a:spAutoFit/>
          </a:bodyPr>
          <a:lstStyle/>
          <a:p>
            <a:pPr fontAlgn="auto">
              <a:spcBef>
                <a:spcPts val="0"/>
              </a:spcBef>
              <a:spcAft>
                <a:spcPts val="0"/>
              </a:spcAft>
              <a:defRPr/>
            </a:pPr>
            <a:r>
              <a:rPr lang="en-IN" sz="3200" b="1" dirty="0" smtClean="0">
                <a:solidFill>
                  <a:srgbClr val="0070C0"/>
                </a:solidFill>
                <a:latin typeface="Times New Roman" panose="02020603050405020304" pitchFamily="18" charset="0"/>
                <a:cs typeface="Times New Roman" panose="02020603050405020304" pitchFamily="18" charset="0"/>
              </a:rPr>
              <a:t>Code walkthrough &amp; Demo</a:t>
            </a:r>
            <a:endParaRPr lang="en-IN" sz="3200" b="1" dirty="0">
              <a:solidFill>
                <a:srgbClr val="0070C0"/>
              </a:solidFill>
              <a:latin typeface="Times New Roman" panose="02020603050405020304" pitchFamily="18" charset="0"/>
              <a:cs typeface="Times New Roman" panose="02020603050405020304" pitchFamily="18" charset="0"/>
            </a:endParaRPr>
          </a:p>
        </p:txBody>
      </p:sp>
      <p:sp>
        <p:nvSpPr>
          <p:cNvPr id="4" name="Rectangle 3"/>
          <p:cNvSpPr/>
          <p:nvPr/>
        </p:nvSpPr>
        <p:spPr bwMode="auto">
          <a:xfrm>
            <a:off x="2339752" y="2853750"/>
            <a:ext cx="5094312" cy="584775"/>
          </a:xfrm>
          <a:prstGeom prst="rect">
            <a:avLst/>
          </a:prstGeom>
          <a:ln>
            <a:noFill/>
          </a:ln>
        </p:spPr>
        <p:style>
          <a:lnRef idx="2">
            <a:schemeClr val="accent4"/>
          </a:lnRef>
          <a:fillRef idx="1">
            <a:schemeClr val="lt1"/>
          </a:fillRef>
          <a:effectRef idx="0">
            <a:schemeClr val="accent4"/>
          </a:effectRef>
          <a:fontRef idx="minor">
            <a:schemeClr val="dk1"/>
          </a:fontRef>
        </p:style>
        <p:txBody>
          <a:bodyPr wrap="square">
            <a:spAutoFit/>
          </a:bodyPr>
          <a:lstStyle/>
          <a:p>
            <a:pPr fontAlgn="auto">
              <a:spcBef>
                <a:spcPts val="0"/>
              </a:spcBef>
              <a:spcAft>
                <a:spcPts val="0"/>
              </a:spcAft>
              <a:defRPr/>
            </a:pPr>
            <a:r>
              <a:rPr lang="en-IN" sz="3200" b="1" dirty="0">
                <a:solidFill>
                  <a:srgbClr val="0070C0"/>
                </a:solidFill>
                <a:latin typeface="Times New Roman" panose="02020603050405020304" pitchFamily="18" charset="0"/>
                <a:cs typeface="Times New Roman" panose="02020603050405020304" pitchFamily="18" charset="0"/>
              </a:rPr>
              <a:t>Code walkthrough &amp; Demo</a:t>
            </a:r>
            <a:endParaRPr lang="en-IN" sz="3200" b="1" dirty="0">
              <a:solidFill>
                <a:srgbClr val="0070C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31595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3"/>
          <p:cNvPicPr>
            <a:picLocks noChangeAspect="1" noChangeArrowheads="1"/>
          </p:cNvPicPr>
          <p:nvPr/>
        </p:nvPicPr>
        <p:blipFill>
          <a:blip r:embed="rId3"/>
          <a:srcRect/>
          <a:stretch>
            <a:fillRect/>
          </a:stretch>
        </p:blipFill>
        <p:spPr bwMode="auto">
          <a:xfrm>
            <a:off x="-36512" y="0"/>
            <a:ext cx="9163050" cy="6877050"/>
          </a:xfrm>
          <a:prstGeom prst="rect">
            <a:avLst/>
          </a:prstGeom>
          <a:noFill/>
          <a:ln w="9525">
            <a:noFill/>
            <a:miter lim="800000"/>
            <a:headEnd/>
            <a:tailEnd/>
          </a:ln>
        </p:spPr>
      </p:pic>
      <p:sp>
        <p:nvSpPr>
          <p:cNvPr id="17" name="Rectangle 16"/>
          <p:cNvSpPr/>
          <p:nvPr/>
        </p:nvSpPr>
        <p:spPr bwMode="auto">
          <a:xfrm>
            <a:off x="0" y="0"/>
            <a:ext cx="8604448" cy="584775"/>
          </a:xfrm>
          <a:prstGeom prst="rect">
            <a:avLst/>
          </a:prstGeom>
          <a:ln>
            <a:noFill/>
          </a:ln>
        </p:spPr>
        <p:style>
          <a:lnRef idx="2">
            <a:schemeClr val="accent4"/>
          </a:lnRef>
          <a:fillRef idx="1">
            <a:schemeClr val="lt1"/>
          </a:fillRef>
          <a:effectRef idx="0">
            <a:schemeClr val="accent4"/>
          </a:effectRef>
          <a:fontRef idx="minor">
            <a:schemeClr val="dk1"/>
          </a:fontRef>
        </p:style>
        <p:txBody>
          <a:bodyPr wrap="square">
            <a:spAutoFit/>
          </a:bodyPr>
          <a:lstStyle/>
          <a:p>
            <a:pPr fontAlgn="auto">
              <a:spcBef>
                <a:spcPts val="0"/>
              </a:spcBef>
              <a:spcAft>
                <a:spcPts val="0"/>
              </a:spcAft>
              <a:defRPr/>
            </a:pPr>
            <a:r>
              <a:rPr lang="en-IN" sz="3200" b="1" dirty="0" smtClean="0">
                <a:solidFill>
                  <a:srgbClr val="0070C0"/>
                </a:solidFill>
                <a:latin typeface="Times New Roman" panose="02020603050405020304" pitchFamily="18" charset="0"/>
                <a:cs typeface="Times New Roman" panose="02020603050405020304" pitchFamily="18" charset="0"/>
              </a:rPr>
              <a:t>Conclusions &amp; Future work</a:t>
            </a:r>
            <a:endParaRPr lang="en-IN" sz="3200" b="1" dirty="0">
              <a:solidFill>
                <a:srgbClr val="0070C0"/>
              </a:solidFill>
              <a:latin typeface="Times New Roman" panose="02020603050405020304" pitchFamily="18" charset="0"/>
              <a:cs typeface="Times New Roman" panose="02020603050405020304" pitchFamily="18" charset="0"/>
            </a:endParaRPr>
          </a:p>
        </p:txBody>
      </p:sp>
      <p:sp>
        <p:nvSpPr>
          <p:cNvPr id="2" name="Rectangle 1"/>
          <p:cNvSpPr/>
          <p:nvPr/>
        </p:nvSpPr>
        <p:spPr>
          <a:xfrm>
            <a:off x="0" y="692696"/>
            <a:ext cx="8964488" cy="5262979"/>
          </a:xfrm>
          <a:prstGeom prst="rect">
            <a:avLst/>
          </a:prstGeom>
        </p:spPr>
        <p:txBody>
          <a:bodyPr wrap="square">
            <a:spAutoFit/>
          </a:bodyPr>
          <a:lstStyle/>
          <a:p>
            <a:pPr algn="just">
              <a:lnSpc>
                <a:spcPct val="150000"/>
              </a:lnSpc>
            </a:pPr>
            <a:r>
              <a:rPr lang="en-US" sz="1600" dirty="0" smtClean="0"/>
              <a:t>Conclusion:</a:t>
            </a:r>
            <a:endParaRPr lang="en-US" sz="1600" dirty="0"/>
          </a:p>
          <a:p>
            <a:pPr marL="285750" indent="-285750" algn="just">
              <a:lnSpc>
                <a:spcPct val="150000"/>
              </a:lnSpc>
              <a:buFont typeface="Wingdings" panose="05000000000000000000" pitchFamily="2" charset="2"/>
              <a:buChar char="Ø"/>
            </a:pPr>
            <a:r>
              <a:rPr lang="en-US" sz="1600" dirty="0" smtClean="0"/>
              <a:t>Successful </a:t>
            </a:r>
            <a:r>
              <a:rPr lang="en-US" sz="1600" dirty="0"/>
              <a:t>implementation of emotion detection in live stream video using the FER 2013 dataset.</a:t>
            </a:r>
          </a:p>
          <a:p>
            <a:pPr marL="285750" indent="-285750" algn="just">
              <a:lnSpc>
                <a:spcPct val="150000"/>
              </a:lnSpc>
              <a:buFont typeface="Wingdings" panose="05000000000000000000" pitchFamily="2" charset="2"/>
              <a:buChar char="Ø"/>
            </a:pPr>
            <a:r>
              <a:rPr lang="en-US" sz="1600" dirty="0" smtClean="0"/>
              <a:t>Demonstrated </a:t>
            </a:r>
            <a:r>
              <a:rPr lang="en-US" sz="1600" dirty="0"/>
              <a:t>the potential of </a:t>
            </a:r>
            <a:r>
              <a:rPr lang="en-US" sz="1600" dirty="0" smtClean="0"/>
              <a:t>VisionTranformers in </a:t>
            </a:r>
            <a:r>
              <a:rPr lang="en-US" sz="1600" dirty="0"/>
              <a:t>recognizing complex human emotions through facial expressions</a:t>
            </a:r>
            <a:r>
              <a:rPr lang="en-US" sz="1600" dirty="0" smtClean="0"/>
              <a:t>.</a:t>
            </a:r>
          </a:p>
          <a:p>
            <a:pPr marL="285750" indent="-285750" algn="just">
              <a:lnSpc>
                <a:spcPct val="150000"/>
              </a:lnSpc>
              <a:buFont typeface="Wingdings" panose="05000000000000000000" pitchFamily="2" charset="2"/>
              <a:buChar char="Ø"/>
            </a:pPr>
            <a:r>
              <a:rPr lang="en-US" sz="1600" dirty="0" smtClean="0"/>
              <a:t>Achieved an accuracy of </a:t>
            </a:r>
            <a:r>
              <a:rPr lang="en-US" sz="1600" dirty="0" smtClean="0"/>
              <a:t>95% on </a:t>
            </a:r>
            <a:r>
              <a:rPr lang="en-US" sz="1600" dirty="0"/>
              <a:t>Human Emotions Dataset(HES) </a:t>
            </a:r>
            <a:r>
              <a:rPr lang="en-US" sz="1600" dirty="0" smtClean="0"/>
              <a:t>and 87.12% on FER2013</a:t>
            </a:r>
          </a:p>
          <a:p>
            <a:pPr algn="just">
              <a:lnSpc>
                <a:spcPct val="150000"/>
              </a:lnSpc>
            </a:pPr>
            <a:endParaRPr lang="en-US" sz="1600" dirty="0"/>
          </a:p>
          <a:p>
            <a:pPr algn="just">
              <a:lnSpc>
                <a:spcPct val="150000"/>
              </a:lnSpc>
            </a:pPr>
            <a:r>
              <a:rPr lang="en-US" sz="1600" dirty="0" smtClean="0"/>
              <a:t>Future </a:t>
            </a:r>
            <a:r>
              <a:rPr lang="en-US" sz="1600" dirty="0"/>
              <a:t>Work</a:t>
            </a:r>
            <a:r>
              <a:rPr lang="en-US" sz="1600" dirty="0" smtClean="0"/>
              <a:t>:</a:t>
            </a:r>
            <a:endParaRPr lang="en-US" sz="1600" dirty="0"/>
          </a:p>
          <a:p>
            <a:pPr marL="285750" indent="-285750" algn="just">
              <a:lnSpc>
                <a:spcPct val="150000"/>
              </a:lnSpc>
              <a:buFont typeface="Wingdings" panose="05000000000000000000" pitchFamily="2" charset="2"/>
              <a:buChar char="Ø"/>
            </a:pPr>
            <a:r>
              <a:rPr lang="en-US" sz="1600" dirty="0" smtClean="0"/>
              <a:t>Explore </a:t>
            </a:r>
            <a:r>
              <a:rPr lang="en-US" sz="1600" dirty="0"/>
              <a:t>real-time </a:t>
            </a:r>
            <a:r>
              <a:rPr lang="en-US" sz="1600" dirty="0" smtClean="0"/>
              <a:t>applications </a:t>
            </a:r>
            <a:r>
              <a:rPr lang="en-US" sz="1600" dirty="0"/>
              <a:t>in diverse environments to enhance robustness against varying light and backgrounds.</a:t>
            </a:r>
          </a:p>
          <a:p>
            <a:pPr marL="285750" indent="-285750" algn="just">
              <a:lnSpc>
                <a:spcPct val="150000"/>
              </a:lnSpc>
              <a:buFont typeface="Wingdings" panose="05000000000000000000" pitchFamily="2" charset="2"/>
              <a:buChar char="Ø"/>
            </a:pPr>
            <a:r>
              <a:rPr lang="en-US" sz="1600" dirty="0" smtClean="0"/>
              <a:t>Integrate </a:t>
            </a:r>
            <a:r>
              <a:rPr lang="en-US" sz="1600" dirty="0"/>
              <a:t>multimodal emotion recognition </a:t>
            </a:r>
            <a:r>
              <a:rPr lang="en-US" sz="1600" dirty="0" smtClean="0"/>
              <a:t>by combining </a:t>
            </a:r>
            <a:r>
              <a:rPr lang="en-US" sz="1600" dirty="0"/>
              <a:t>facial expressions, voice tone, and body </a:t>
            </a:r>
            <a:r>
              <a:rPr lang="en-US" sz="1600" dirty="0" smtClean="0"/>
              <a:t>language</a:t>
            </a:r>
            <a:r>
              <a:rPr lang="en-US" sz="1600" dirty="0"/>
              <a:t> using Crowd-sourced Emotional </a:t>
            </a:r>
            <a:r>
              <a:rPr lang="en-US" sz="1600" dirty="0" err="1"/>
              <a:t>Mutimodal</a:t>
            </a:r>
            <a:r>
              <a:rPr lang="en-US" sz="1600" dirty="0"/>
              <a:t> Actors Dataset (Crema-D)</a:t>
            </a:r>
            <a:endParaRPr lang="en-US" sz="1600" dirty="0"/>
          </a:p>
          <a:p>
            <a:pPr marL="285750" indent="-285750" algn="just">
              <a:lnSpc>
                <a:spcPct val="150000"/>
              </a:lnSpc>
              <a:buFont typeface="Wingdings" panose="05000000000000000000" pitchFamily="2" charset="2"/>
              <a:buChar char="Ø"/>
            </a:pPr>
            <a:r>
              <a:rPr lang="en-US" sz="1600" dirty="0" smtClean="0"/>
              <a:t>Continual </a:t>
            </a:r>
            <a:r>
              <a:rPr lang="en-US" sz="1600" dirty="0"/>
              <a:t>learning integration to adapt to new emotions and improve accuracy over time</a:t>
            </a:r>
            <a:r>
              <a:rPr lang="en-US" sz="1600" dirty="0" smtClean="0"/>
              <a:t>. </a:t>
            </a:r>
          </a:p>
          <a:p>
            <a:pPr marL="285750" indent="-285750" algn="just">
              <a:lnSpc>
                <a:spcPct val="150000"/>
              </a:lnSpc>
              <a:buFont typeface="Wingdings" panose="05000000000000000000" pitchFamily="2" charset="2"/>
              <a:buChar char="Ø"/>
            </a:pPr>
            <a:r>
              <a:rPr lang="en-US" sz="1600" dirty="0" smtClean="0"/>
              <a:t>Explore Swim Transformers for better accuracy </a:t>
            </a:r>
            <a:endParaRPr lang="en-US" sz="1600" dirty="0"/>
          </a:p>
        </p:txBody>
      </p:sp>
    </p:spTree>
    <p:extLst>
      <p:ext uri="{BB962C8B-B14F-4D97-AF65-F5344CB8AC3E}">
        <p14:creationId xmlns:p14="http://schemas.microsoft.com/office/powerpoint/2010/main" val="21845932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80" name="Picture 3"/>
          <p:cNvPicPr>
            <a:picLocks noChangeAspect="1" noChangeArrowheads="1"/>
          </p:cNvPicPr>
          <p:nvPr/>
        </p:nvPicPr>
        <p:blipFill>
          <a:blip r:embed="rId3"/>
          <a:srcRect/>
          <a:stretch>
            <a:fillRect/>
          </a:stretch>
        </p:blipFill>
        <p:spPr bwMode="auto">
          <a:xfrm>
            <a:off x="0" y="0"/>
            <a:ext cx="9163050" cy="6877050"/>
          </a:xfrm>
          <a:prstGeom prst="rect">
            <a:avLst/>
          </a:prstGeom>
          <a:noFill/>
          <a:ln w="9525">
            <a:noFill/>
            <a:miter lim="800000"/>
            <a:headEnd/>
            <a:tailEnd/>
          </a:ln>
        </p:spPr>
      </p:pic>
      <p:pic>
        <p:nvPicPr>
          <p:cNvPr id="3" name="Picture 2"/>
          <p:cNvPicPr>
            <a:picLocks noChangeAspect="1"/>
          </p:cNvPicPr>
          <p:nvPr/>
        </p:nvPicPr>
        <p:blipFill>
          <a:blip r:embed="rId4"/>
          <a:stretch>
            <a:fillRect/>
          </a:stretch>
        </p:blipFill>
        <p:spPr>
          <a:xfrm>
            <a:off x="156674" y="1052736"/>
            <a:ext cx="8956367" cy="5040560"/>
          </a:xfrm>
          <a:prstGeom prst="rect">
            <a:avLst/>
          </a:prstGeom>
        </p:spPr>
      </p:pic>
      <p:sp>
        <p:nvSpPr>
          <p:cNvPr id="8" name="Rectangle 7"/>
          <p:cNvSpPr/>
          <p:nvPr/>
        </p:nvSpPr>
        <p:spPr>
          <a:xfrm>
            <a:off x="611560" y="1054188"/>
            <a:ext cx="6120680" cy="1446550"/>
          </a:xfrm>
          <a:prstGeom prst="rect">
            <a:avLst/>
          </a:prstGeom>
          <a:noFill/>
        </p:spPr>
        <p:txBody>
          <a:bodyPr>
            <a:spAutoFit/>
          </a:bodyPr>
          <a:lstStyle/>
          <a:p>
            <a:pPr algn="ctr" fontAlgn="auto">
              <a:spcBef>
                <a:spcPts val="0"/>
              </a:spcBef>
              <a:spcAft>
                <a:spcPts val="0"/>
              </a:spcAft>
              <a:defRPr/>
            </a:pPr>
            <a:r>
              <a:rPr lang="en-US" sz="8800" b="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outerShdw blurRad="55000" dist="50800" dir="5400000" algn="tl">
                    <a:srgbClr val="000000">
                      <a:alpha val="33000"/>
                    </a:srgbClr>
                  </a:outerShdw>
                </a:effectLst>
                <a:latin typeface="+mn-lt"/>
                <a:ea typeface="+mn-ea"/>
                <a:cs typeface="+mn-cs"/>
              </a:rPr>
              <a:t>Thank You</a:t>
            </a:r>
          </a:p>
        </p:txBody>
      </p:sp>
    </p:spTree>
    <p:extLst>
      <p:ext uri="{BB962C8B-B14F-4D97-AF65-F5344CB8AC3E}">
        <p14:creationId xmlns:p14="http://schemas.microsoft.com/office/powerpoint/2010/main" val="42192708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082" name="Group 8"/>
          <p:cNvGrpSpPr>
            <a:grpSpLocks/>
          </p:cNvGrpSpPr>
          <p:nvPr/>
        </p:nvGrpSpPr>
        <p:grpSpPr bwMode="auto">
          <a:xfrm>
            <a:off x="-19050" y="0"/>
            <a:ext cx="9163050" cy="6877050"/>
            <a:chOff x="-19050" y="0"/>
            <a:chExt cx="9163050" cy="6877050"/>
          </a:xfrm>
        </p:grpSpPr>
        <p:pic>
          <p:nvPicPr>
            <p:cNvPr id="46085" name="Picture 3"/>
            <p:cNvPicPr>
              <a:picLocks noChangeAspect="1" noChangeArrowheads="1"/>
            </p:cNvPicPr>
            <p:nvPr/>
          </p:nvPicPr>
          <p:blipFill>
            <a:blip r:embed="rId3"/>
            <a:srcRect/>
            <a:stretch>
              <a:fillRect/>
            </a:stretch>
          </p:blipFill>
          <p:spPr bwMode="auto">
            <a:xfrm>
              <a:off x="-19050" y="0"/>
              <a:ext cx="9163050" cy="6877050"/>
            </a:xfrm>
            <a:prstGeom prst="rect">
              <a:avLst/>
            </a:prstGeom>
            <a:noFill/>
            <a:ln w="9525">
              <a:noFill/>
              <a:miter lim="800000"/>
              <a:headEnd/>
              <a:tailEnd/>
            </a:ln>
          </p:spPr>
        </p:pic>
        <p:sp>
          <p:nvSpPr>
            <p:cNvPr id="8" name="Rectangle 7"/>
            <p:cNvSpPr/>
            <p:nvPr/>
          </p:nvSpPr>
          <p:spPr>
            <a:xfrm>
              <a:off x="0" y="0"/>
              <a:ext cx="6500813" cy="584775"/>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a:solidFill>
                    <a:srgbClr val="0070C0"/>
                  </a:solidFill>
                  <a:latin typeface="Times New Roman" pitchFamily="18" charset="0"/>
                  <a:cs typeface="Times New Roman" pitchFamily="18" charset="0"/>
                </a:rPr>
                <a:t>References</a:t>
              </a:r>
            </a:p>
          </p:txBody>
        </p:sp>
      </p:grpSp>
      <p:sp>
        <p:nvSpPr>
          <p:cNvPr id="46083" name="Rectangle 2"/>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endParaRPr lang="en-US"/>
          </a:p>
        </p:txBody>
      </p:sp>
      <p:sp>
        <p:nvSpPr>
          <p:cNvPr id="46084" name="Rectangle 6"/>
          <p:cNvSpPr>
            <a:spLocks noChangeArrowheads="1"/>
          </p:cNvSpPr>
          <p:nvPr/>
        </p:nvSpPr>
        <p:spPr bwMode="auto">
          <a:xfrm>
            <a:off x="179512" y="1196752"/>
            <a:ext cx="8571012" cy="458074"/>
          </a:xfrm>
          <a:prstGeom prst="rect">
            <a:avLst/>
          </a:prstGeom>
          <a:noFill/>
          <a:ln w="9525">
            <a:noFill/>
            <a:miter lim="800000"/>
            <a:headEnd/>
            <a:tailEnd/>
          </a:ln>
        </p:spPr>
        <p:txBody>
          <a:bodyPr wrap="square">
            <a:spAutoFit/>
          </a:bodyPr>
          <a:lstStyle/>
          <a:p>
            <a:pPr algn="just">
              <a:lnSpc>
                <a:spcPct val="150000"/>
              </a:lnSpc>
            </a:pPr>
            <a:endParaRPr lang="en-US" dirty="0">
              <a:latin typeface="Times New Roman" pitchFamily="18" charset="0"/>
              <a:cs typeface="Times New Roman" pitchFamily="18" charset="0"/>
            </a:endParaRPr>
          </a:p>
        </p:txBody>
      </p:sp>
      <p:sp>
        <p:nvSpPr>
          <p:cNvPr id="2" name="Rectangle 1"/>
          <p:cNvSpPr/>
          <p:nvPr/>
        </p:nvSpPr>
        <p:spPr>
          <a:xfrm>
            <a:off x="179512" y="1008495"/>
            <a:ext cx="9361040" cy="2031325"/>
          </a:xfrm>
          <a:prstGeom prst="rect">
            <a:avLst/>
          </a:prstGeom>
        </p:spPr>
        <p:txBody>
          <a:bodyPr wrap="square">
            <a:spAutoFit/>
          </a:bodyPr>
          <a:lstStyle/>
          <a:p>
            <a:r>
              <a:rPr lang="en-US" dirty="0">
                <a:hlinkClick r:id="rId4"/>
              </a:rPr>
              <a:t>https://</a:t>
            </a:r>
            <a:r>
              <a:rPr lang="en-US" dirty="0" smtClean="0">
                <a:hlinkClick r:id="rId4"/>
              </a:rPr>
              <a:t>www.kaggle.com/datasets/msambare/fer2013</a:t>
            </a:r>
            <a:endParaRPr lang="en-US" dirty="0" smtClean="0"/>
          </a:p>
          <a:p>
            <a:r>
              <a:rPr lang="en-US" dirty="0">
                <a:hlinkClick r:id="rId5"/>
              </a:rPr>
              <a:t>https://</a:t>
            </a:r>
            <a:r>
              <a:rPr lang="en-US" dirty="0" smtClean="0">
                <a:hlinkClick r:id="rId5"/>
              </a:rPr>
              <a:t>www.kaggle.com/datasets/shawon10/ckplus</a:t>
            </a:r>
            <a:endParaRPr lang="en-US" dirty="0" smtClean="0"/>
          </a:p>
          <a:p>
            <a:r>
              <a:rPr lang="en-US" dirty="0">
                <a:hlinkClick r:id="rId6" tooltip="https://github.com/theaiguyscode/colab-webcam"/>
              </a:rPr>
              <a:t>https://</a:t>
            </a:r>
            <a:r>
              <a:rPr lang="en-US" dirty="0" smtClean="0">
                <a:hlinkClick r:id="rId6" tooltip="https://github.com/theaiguyscode/colab-webcam"/>
              </a:rPr>
              <a:t>github.com/theAIGuysCode/colab-webcam</a:t>
            </a:r>
            <a:endParaRPr lang="en-US" dirty="0" smtClean="0"/>
          </a:p>
          <a:p>
            <a:r>
              <a:rPr lang="en-US" dirty="0">
                <a:hlinkClick r:id="rId7"/>
              </a:rPr>
              <a:t>https://</a:t>
            </a:r>
            <a:r>
              <a:rPr lang="en-US" dirty="0" smtClean="0">
                <a:hlinkClick r:id="rId7"/>
              </a:rPr>
              <a:t>github.com/val-iisc/BPFC</a:t>
            </a:r>
            <a:r>
              <a:rPr lang="en-US" dirty="0" smtClean="0"/>
              <a:t> </a:t>
            </a:r>
          </a:p>
          <a:p>
            <a:r>
              <a:rPr lang="en-US" dirty="0">
                <a:hlinkClick r:id="rId8" tooltip="https://github.com/mo666666/when-adversarial-training-meets-vision-transformers"/>
              </a:rPr>
              <a:t>https://</a:t>
            </a:r>
            <a:r>
              <a:rPr lang="en-US" dirty="0" smtClean="0">
                <a:hlinkClick r:id="rId8" tooltip="https://github.com/mo666666/when-adversarial-training-meets-vision-transformers"/>
              </a:rPr>
              <a:t>github.com/mo666666/When-Adversarial-Training-Meets-Vision-Transformers</a:t>
            </a:r>
            <a:r>
              <a:rPr lang="en-US" dirty="0" smtClean="0"/>
              <a:t> </a:t>
            </a:r>
          </a:p>
          <a:p>
            <a:r>
              <a:rPr lang="en-US" dirty="0">
                <a:hlinkClick r:id="rId9" tooltip="https://github.com/vtddggg/robust-vision-transformer"/>
              </a:rPr>
              <a:t>https://github.com/vtddggg/Robust-Vision-Transformer</a:t>
            </a:r>
            <a:r>
              <a:rPr lang="en-US" dirty="0"/>
              <a:t> </a:t>
            </a:r>
            <a:r>
              <a:rPr lang="en-US" dirty="0" smtClean="0"/>
              <a:t> </a:t>
            </a:r>
          </a:p>
          <a:p>
            <a:endParaRPr lang="en-US" dirty="0"/>
          </a:p>
        </p:txBody>
      </p:sp>
    </p:spTree>
    <p:extLst>
      <p:ext uri="{BB962C8B-B14F-4D97-AF65-F5344CB8AC3E}">
        <p14:creationId xmlns:p14="http://schemas.microsoft.com/office/powerpoint/2010/main" val="37199123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6082" name="Group 8"/>
          <p:cNvGrpSpPr>
            <a:grpSpLocks/>
          </p:cNvGrpSpPr>
          <p:nvPr/>
        </p:nvGrpSpPr>
        <p:grpSpPr bwMode="auto">
          <a:xfrm>
            <a:off x="-19050" y="0"/>
            <a:ext cx="9163050" cy="6877050"/>
            <a:chOff x="-19050" y="0"/>
            <a:chExt cx="9163050" cy="6877050"/>
          </a:xfrm>
        </p:grpSpPr>
        <p:pic>
          <p:nvPicPr>
            <p:cNvPr id="46085" name="Picture 3"/>
            <p:cNvPicPr>
              <a:picLocks noChangeAspect="1" noChangeArrowheads="1"/>
            </p:cNvPicPr>
            <p:nvPr/>
          </p:nvPicPr>
          <p:blipFill>
            <a:blip r:embed="rId3"/>
            <a:srcRect/>
            <a:stretch>
              <a:fillRect/>
            </a:stretch>
          </p:blipFill>
          <p:spPr bwMode="auto">
            <a:xfrm>
              <a:off x="-19050" y="0"/>
              <a:ext cx="9163050" cy="6877050"/>
            </a:xfrm>
            <a:prstGeom prst="rect">
              <a:avLst/>
            </a:prstGeom>
            <a:noFill/>
            <a:ln w="9525">
              <a:noFill/>
              <a:miter lim="800000"/>
              <a:headEnd/>
              <a:tailEnd/>
            </a:ln>
          </p:spPr>
        </p:pic>
        <p:sp>
          <p:nvSpPr>
            <p:cNvPr id="8" name="Rectangle 7"/>
            <p:cNvSpPr/>
            <p:nvPr/>
          </p:nvSpPr>
          <p:spPr>
            <a:xfrm>
              <a:off x="0" y="0"/>
              <a:ext cx="6500813" cy="584775"/>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smtClean="0">
                  <a:solidFill>
                    <a:srgbClr val="0070C0"/>
                  </a:solidFill>
                  <a:latin typeface="Times New Roman" pitchFamily="18" charset="0"/>
                  <a:cs typeface="Times New Roman" pitchFamily="18" charset="0"/>
                </a:rPr>
                <a:t>Tasks Breakup</a:t>
              </a:r>
              <a:endParaRPr lang="en-IN" sz="3200" b="1" dirty="0">
                <a:solidFill>
                  <a:srgbClr val="0070C0"/>
                </a:solidFill>
                <a:latin typeface="Times New Roman" pitchFamily="18" charset="0"/>
                <a:cs typeface="Times New Roman" pitchFamily="18" charset="0"/>
              </a:endParaRPr>
            </a:p>
          </p:txBody>
        </p:sp>
      </p:grpSp>
      <p:sp>
        <p:nvSpPr>
          <p:cNvPr id="46083" name="Rectangle 2"/>
          <p:cNvSpPr>
            <a:spLocks noChangeArrowheads="1"/>
          </p:cNvSpPr>
          <p:nvPr/>
        </p:nvSpPr>
        <p:spPr bwMode="auto">
          <a:xfrm>
            <a:off x="0" y="0"/>
            <a:ext cx="9144000" cy="0"/>
          </a:xfrm>
          <a:prstGeom prst="rect">
            <a:avLst/>
          </a:prstGeom>
          <a:noFill/>
          <a:ln w="9525">
            <a:noFill/>
            <a:miter lim="800000"/>
            <a:headEnd/>
            <a:tailEnd/>
          </a:ln>
        </p:spPr>
        <p:txBody>
          <a:bodyPr wrap="none" anchor="ctr">
            <a:spAutoFit/>
          </a:bodyPr>
          <a:lstStyle/>
          <a:p>
            <a:endParaRPr lang="en-US"/>
          </a:p>
        </p:txBody>
      </p:sp>
      <p:sp>
        <p:nvSpPr>
          <p:cNvPr id="46084" name="Rectangle 6"/>
          <p:cNvSpPr>
            <a:spLocks noChangeArrowheads="1"/>
          </p:cNvSpPr>
          <p:nvPr/>
        </p:nvSpPr>
        <p:spPr bwMode="auto">
          <a:xfrm>
            <a:off x="179512" y="1196752"/>
            <a:ext cx="8571012" cy="458074"/>
          </a:xfrm>
          <a:prstGeom prst="rect">
            <a:avLst/>
          </a:prstGeom>
          <a:noFill/>
          <a:ln w="9525">
            <a:noFill/>
            <a:miter lim="800000"/>
            <a:headEnd/>
            <a:tailEnd/>
          </a:ln>
        </p:spPr>
        <p:txBody>
          <a:bodyPr wrap="square">
            <a:spAutoFit/>
          </a:bodyPr>
          <a:lstStyle/>
          <a:p>
            <a:pPr algn="just">
              <a:lnSpc>
                <a:spcPct val="150000"/>
              </a:lnSpc>
            </a:pPr>
            <a:endParaRPr lang="en-US" dirty="0">
              <a:latin typeface="Times New Roman" pitchFamily="18" charset="0"/>
              <a:cs typeface="Times New Roman" pitchFamily="18"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980450300"/>
              </p:ext>
            </p:extLst>
          </p:nvPr>
        </p:nvGraphicFramePr>
        <p:xfrm>
          <a:off x="791580" y="998244"/>
          <a:ext cx="7560840" cy="4880562"/>
        </p:xfrm>
        <a:graphic>
          <a:graphicData uri="http://schemas.openxmlformats.org/drawingml/2006/table">
            <a:tbl>
              <a:tblPr firstRow="1" bandRow="1">
                <a:tableStyleId>{5C22544A-7EE6-4342-B048-85BDC9FD1C3A}</a:tableStyleId>
              </a:tblPr>
              <a:tblGrid>
                <a:gridCol w="3780420">
                  <a:extLst>
                    <a:ext uri="{9D8B030D-6E8A-4147-A177-3AD203B41FA5}">
                      <a16:colId xmlns:a16="http://schemas.microsoft.com/office/drawing/2014/main" val="1752966657"/>
                    </a:ext>
                  </a:extLst>
                </a:gridCol>
                <a:gridCol w="3780420">
                  <a:extLst>
                    <a:ext uri="{9D8B030D-6E8A-4147-A177-3AD203B41FA5}">
                      <a16:colId xmlns:a16="http://schemas.microsoft.com/office/drawing/2014/main" val="3957495564"/>
                    </a:ext>
                  </a:extLst>
                </a:gridCol>
              </a:tblGrid>
              <a:tr h="600067">
                <a:tc>
                  <a:txBody>
                    <a:bodyPr/>
                    <a:lstStyle/>
                    <a:p>
                      <a:r>
                        <a:rPr lang="en-US" dirty="0" smtClean="0"/>
                        <a:t>Tasks</a:t>
                      </a:r>
                      <a:endParaRPr lang="en-US" dirty="0"/>
                    </a:p>
                  </a:txBody>
                  <a:tcPr/>
                </a:tc>
                <a:tc>
                  <a:txBody>
                    <a:bodyPr/>
                    <a:lstStyle/>
                    <a:p>
                      <a:r>
                        <a:rPr lang="en-US" dirty="0" smtClean="0"/>
                        <a:t>Roles</a:t>
                      </a:r>
                      <a:endParaRPr lang="en-US" dirty="0"/>
                    </a:p>
                  </a:txBody>
                  <a:tcPr/>
                </a:tc>
                <a:extLst>
                  <a:ext uri="{0D108BD9-81ED-4DB2-BD59-A6C34878D82A}">
                    <a16:rowId xmlns:a16="http://schemas.microsoft.com/office/drawing/2014/main" val="3295268788"/>
                  </a:ext>
                </a:extLst>
              </a:tr>
              <a:tr h="600067">
                <a:tc>
                  <a:txBody>
                    <a:bodyPr/>
                    <a:lstStyle/>
                    <a:p>
                      <a:r>
                        <a:rPr lang="en-US" dirty="0" smtClean="0"/>
                        <a:t>Market Research </a:t>
                      </a:r>
                      <a:endParaRPr lang="en-US" dirty="0"/>
                    </a:p>
                  </a:txBody>
                  <a:tcPr/>
                </a:tc>
                <a:tc>
                  <a:txBody>
                    <a:bodyPr/>
                    <a:lstStyle/>
                    <a:p>
                      <a:r>
                        <a:rPr lang="en-US" dirty="0" smtClean="0"/>
                        <a:t>Vivek R</a:t>
                      </a:r>
                      <a:endParaRPr lang="en-US" dirty="0"/>
                    </a:p>
                  </a:txBody>
                  <a:tcPr/>
                </a:tc>
                <a:extLst>
                  <a:ext uri="{0D108BD9-81ED-4DB2-BD59-A6C34878D82A}">
                    <a16:rowId xmlns:a16="http://schemas.microsoft.com/office/drawing/2014/main" val="2894116044"/>
                  </a:ext>
                </a:extLst>
              </a:tr>
              <a:tr h="600067">
                <a:tc>
                  <a:txBody>
                    <a:bodyPr/>
                    <a:lstStyle/>
                    <a:p>
                      <a:r>
                        <a:rPr lang="en-US" dirty="0" smtClean="0"/>
                        <a:t>Dataset</a:t>
                      </a:r>
                      <a:r>
                        <a:rPr lang="en-US" baseline="0" dirty="0" smtClean="0"/>
                        <a:t> Analysis, collection &amp; cleanup</a:t>
                      </a:r>
                      <a:endParaRPr lang="en-US" dirty="0"/>
                    </a:p>
                  </a:txBody>
                  <a:tcPr/>
                </a:tc>
                <a:tc>
                  <a:txBody>
                    <a:bodyPr/>
                    <a:lstStyle/>
                    <a:p>
                      <a:r>
                        <a:rPr lang="en-US" dirty="0" smtClean="0"/>
                        <a:t>Pooja</a:t>
                      </a:r>
                      <a:endParaRPr lang="en-US" dirty="0"/>
                    </a:p>
                  </a:txBody>
                  <a:tcPr/>
                </a:tc>
                <a:extLst>
                  <a:ext uri="{0D108BD9-81ED-4DB2-BD59-A6C34878D82A}">
                    <a16:rowId xmlns:a16="http://schemas.microsoft.com/office/drawing/2014/main" val="392774087"/>
                  </a:ext>
                </a:extLst>
              </a:tr>
              <a:tr h="600067">
                <a:tc>
                  <a:txBody>
                    <a:bodyPr/>
                    <a:lstStyle/>
                    <a:p>
                      <a:r>
                        <a:rPr lang="en-US" dirty="0" smtClean="0"/>
                        <a:t>Model Design</a:t>
                      </a:r>
                      <a:endParaRPr lang="en-US" dirty="0"/>
                    </a:p>
                  </a:txBody>
                  <a:tcPr/>
                </a:tc>
                <a:tc>
                  <a:txBody>
                    <a:bodyPr/>
                    <a:lstStyle/>
                    <a:p>
                      <a:r>
                        <a:rPr lang="en-US" dirty="0" smtClean="0"/>
                        <a:t>Praveen  </a:t>
                      </a:r>
                      <a:endParaRPr lang="en-US" dirty="0"/>
                    </a:p>
                  </a:txBody>
                  <a:tcPr/>
                </a:tc>
                <a:extLst>
                  <a:ext uri="{0D108BD9-81ED-4DB2-BD59-A6C34878D82A}">
                    <a16:rowId xmlns:a16="http://schemas.microsoft.com/office/drawing/2014/main" val="3664475309"/>
                  </a:ext>
                </a:extLst>
              </a:tr>
              <a:tr h="600067">
                <a:tc>
                  <a:txBody>
                    <a:bodyPr/>
                    <a:lstStyle/>
                    <a:p>
                      <a:r>
                        <a:rPr lang="en-US" dirty="0" smtClean="0"/>
                        <a:t>Implementation</a:t>
                      </a:r>
                      <a:endParaRPr lang="en-US" dirty="0"/>
                    </a:p>
                  </a:txBody>
                  <a:tcPr/>
                </a:tc>
                <a:tc>
                  <a:txBody>
                    <a:bodyPr/>
                    <a:lstStyle/>
                    <a:p>
                      <a:r>
                        <a:rPr lang="en-US" dirty="0" smtClean="0"/>
                        <a:t>Praveen, Vivek, Pooja</a:t>
                      </a:r>
                      <a:endParaRPr lang="en-US" dirty="0"/>
                    </a:p>
                  </a:txBody>
                  <a:tcPr/>
                </a:tc>
                <a:extLst>
                  <a:ext uri="{0D108BD9-81ED-4DB2-BD59-A6C34878D82A}">
                    <a16:rowId xmlns:a16="http://schemas.microsoft.com/office/drawing/2014/main" val="760099500"/>
                  </a:ext>
                </a:extLst>
              </a:tr>
              <a:tr h="600067">
                <a:tc>
                  <a:txBody>
                    <a:bodyPr/>
                    <a:lstStyle/>
                    <a:p>
                      <a:r>
                        <a:rPr lang="en-US" dirty="0" smtClean="0"/>
                        <a:t>Training Model &amp; Optimization</a:t>
                      </a:r>
                      <a:endParaRPr lang="en-US"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Praveen, Vivek, Pooja</a:t>
                      </a:r>
                    </a:p>
                  </a:txBody>
                  <a:tcPr/>
                </a:tc>
                <a:extLst>
                  <a:ext uri="{0D108BD9-81ED-4DB2-BD59-A6C34878D82A}">
                    <a16:rowId xmlns:a16="http://schemas.microsoft.com/office/drawing/2014/main" val="1823987353"/>
                  </a:ext>
                </a:extLst>
              </a:tr>
              <a:tr h="600067">
                <a:tc>
                  <a:txBody>
                    <a:bodyPr/>
                    <a:lstStyle/>
                    <a:p>
                      <a:r>
                        <a:rPr lang="en-US" dirty="0" smtClean="0"/>
                        <a:t>Testing </a:t>
                      </a:r>
                      <a:endParaRPr lang="en-US" dirty="0"/>
                    </a:p>
                  </a:txBody>
                  <a:tcPr/>
                </a:tc>
                <a:tc>
                  <a: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Praveen, Vivek, Pooja</a:t>
                      </a:r>
                    </a:p>
                    <a:p>
                      <a:endParaRPr lang="en-US" dirty="0"/>
                    </a:p>
                  </a:txBody>
                  <a:tcPr/>
                </a:tc>
                <a:extLst>
                  <a:ext uri="{0D108BD9-81ED-4DB2-BD59-A6C34878D82A}">
                    <a16:rowId xmlns:a16="http://schemas.microsoft.com/office/drawing/2014/main" val="2691330299"/>
                  </a:ext>
                </a:extLst>
              </a:tr>
              <a:tr h="600067">
                <a:tc>
                  <a:txBody>
                    <a:bodyPr/>
                    <a:lstStyle/>
                    <a:p>
                      <a:r>
                        <a:rPr lang="en-US" dirty="0" smtClean="0"/>
                        <a:t>Report</a:t>
                      </a:r>
                      <a:r>
                        <a:rPr lang="en-US" baseline="0" dirty="0" smtClean="0"/>
                        <a:t> Writing</a:t>
                      </a:r>
                      <a:endParaRPr lang="en-US" dirty="0"/>
                    </a:p>
                  </a:txBody>
                  <a:tcPr/>
                </a:tc>
                <a:tc>
                  <a:txBody>
                    <a:bodyPr/>
                    <a:lstStyle/>
                    <a:p>
                      <a:r>
                        <a:rPr lang="en-US" dirty="0" smtClean="0"/>
                        <a:t>Praveen, Vivek, Pooja</a:t>
                      </a:r>
                      <a:endParaRPr lang="en-US" dirty="0"/>
                    </a:p>
                  </a:txBody>
                  <a:tcPr/>
                </a:tc>
                <a:extLst>
                  <a:ext uri="{0D108BD9-81ED-4DB2-BD59-A6C34878D82A}">
                    <a16:rowId xmlns:a16="http://schemas.microsoft.com/office/drawing/2014/main" val="1992493399"/>
                  </a:ext>
                </a:extLst>
              </a:tr>
            </a:tbl>
          </a:graphicData>
        </a:graphic>
      </p:graphicFrame>
    </p:spTree>
    <p:extLst>
      <p:ext uri="{BB962C8B-B14F-4D97-AF65-F5344CB8AC3E}">
        <p14:creationId xmlns:p14="http://schemas.microsoft.com/office/powerpoint/2010/main" val="40624991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362" name="Group 8"/>
          <p:cNvGrpSpPr>
            <a:grpSpLocks/>
          </p:cNvGrpSpPr>
          <p:nvPr/>
        </p:nvGrpSpPr>
        <p:grpSpPr bwMode="auto">
          <a:xfrm>
            <a:off x="0" y="0"/>
            <a:ext cx="9163050" cy="6877050"/>
            <a:chOff x="0" y="0"/>
            <a:chExt cx="9163050" cy="6877050"/>
          </a:xfrm>
        </p:grpSpPr>
        <p:pic>
          <p:nvPicPr>
            <p:cNvPr id="15364" name="Picture 3"/>
            <p:cNvPicPr>
              <a:picLocks noChangeAspect="1" noChangeArrowheads="1"/>
            </p:cNvPicPr>
            <p:nvPr/>
          </p:nvPicPr>
          <p:blipFill>
            <a:blip r:embed="rId3"/>
            <a:srcRect/>
            <a:stretch>
              <a:fillRect/>
            </a:stretch>
          </p:blipFill>
          <p:spPr bwMode="auto">
            <a:xfrm>
              <a:off x="0" y="0"/>
              <a:ext cx="9163050" cy="6877050"/>
            </a:xfrm>
            <a:prstGeom prst="rect">
              <a:avLst/>
            </a:prstGeom>
            <a:noFill/>
            <a:ln w="9525">
              <a:noFill/>
              <a:miter lim="800000"/>
              <a:headEnd/>
              <a:tailEnd/>
            </a:ln>
          </p:spPr>
        </p:pic>
        <p:sp>
          <p:nvSpPr>
            <p:cNvPr id="8" name="Rectangle 7"/>
            <p:cNvSpPr/>
            <p:nvPr/>
          </p:nvSpPr>
          <p:spPr>
            <a:xfrm>
              <a:off x="0" y="0"/>
              <a:ext cx="6786563" cy="584200"/>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a:solidFill>
                    <a:srgbClr val="0070C0"/>
                  </a:solidFill>
                  <a:latin typeface="Times New Roman" panose="02020603050405020304" pitchFamily="18" charset="0"/>
                  <a:cs typeface="Times New Roman" panose="02020603050405020304" pitchFamily="18" charset="0"/>
                </a:rPr>
                <a:t>Agenda</a:t>
              </a:r>
            </a:p>
          </p:txBody>
        </p:sp>
      </p:grpSp>
      <p:sp>
        <p:nvSpPr>
          <p:cNvPr id="6" name="CustomShape 1"/>
          <p:cNvSpPr/>
          <p:nvPr/>
        </p:nvSpPr>
        <p:spPr>
          <a:xfrm>
            <a:off x="323528" y="812122"/>
            <a:ext cx="8175252" cy="583700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250000"/>
              </a:lnSpc>
              <a:buFont typeface="Wingdings" pitchFamily="2" charset="2"/>
              <a:buChar char="Ø"/>
              <a:defRPr/>
            </a:pPr>
            <a:r>
              <a:rPr lang="en-US" sz="1200" dirty="0">
                <a:latin typeface="Times New Roman" pitchFamily="18" charset="0"/>
                <a:cs typeface="Times New Roman" pitchFamily="18" charset="0"/>
              </a:rPr>
              <a:t>INTRODUCTION</a:t>
            </a:r>
          </a:p>
          <a:p>
            <a:pPr>
              <a:lnSpc>
                <a:spcPct val="250000"/>
              </a:lnSpc>
              <a:buFont typeface="Wingdings" pitchFamily="2" charset="2"/>
              <a:buChar char="Ø"/>
              <a:defRPr/>
            </a:pPr>
            <a:r>
              <a:rPr lang="en-US" sz="1200" dirty="0">
                <a:latin typeface="Times New Roman" pitchFamily="18" charset="0"/>
                <a:cs typeface="Times New Roman" pitchFamily="18" charset="0"/>
              </a:rPr>
              <a:t>LITERATURE SURVEY</a:t>
            </a:r>
          </a:p>
          <a:p>
            <a:pPr>
              <a:lnSpc>
                <a:spcPct val="250000"/>
              </a:lnSpc>
              <a:buFont typeface="Wingdings" pitchFamily="2" charset="2"/>
              <a:buChar char="Ø"/>
              <a:defRPr/>
            </a:pPr>
            <a:r>
              <a:rPr lang="en-US" sz="1200" dirty="0">
                <a:latin typeface="Times New Roman" pitchFamily="18" charset="0"/>
                <a:cs typeface="Times New Roman" pitchFamily="18" charset="0"/>
              </a:rPr>
              <a:t>PROBLEM STATEMENT</a:t>
            </a:r>
          </a:p>
          <a:p>
            <a:pPr>
              <a:lnSpc>
                <a:spcPct val="250000"/>
              </a:lnSpc>
              <a:buFont typeface="Wingdings" pitchFamily="2" charset="2"/>
              <a:buChar char="Ø"/>
              <a:defRPr/>
            </a:pPr>
            <a:r>
              <a:rPr lang="en-US" sz="1200" dirty="0">
                <a:latin typeface="Times New Roman" pitchFamily="18" charset="0"/>
                <a:cs typeface="Times New Roman" pitchFamily="18" charset="0"/>
              </a:rPr>
              <a:t>OBJECTIVES</a:t>
            </a:r>
          </a:p>
          <a:p>
            <a:pPr>
              <a:lnSpc>
                <a:spcPct val="250000"/>
              </a:lnSpc>
              <a:buFont typeface="Wingdings" pitchFamily="2" charset="2"/>
              <a:buChar char="Ø"/>
              <a:defRPr/>
            </a:pPr>
            <a:r>
              <a:rPr lang="en-US" sz="1200" dirty="0">
                <a:latin typeface="Times New Roman" pitchFamily="18" charset="0"/>
                <a:cs typeface="Times New Roman" pitchFamily="18" charset="0"/>
              </a:rPr>
              <a:t>DATABASES</a:t>
            </a:r>
          </a:p>
          <a:p>
            <a:pPr>
              <a:lnSpc>
                <a:spcPct val="250000"/>
              </a:lnSpc>
              <a:buFont typeface="Wingdings" pitchFamily="2" charset="2"/>
              <a:buChar char="Ø"/>
              <a:defRPr/>
            </a:pPr>
            <a:r>
              <a:rPr lang="en-US" sz="1200" dirty="0">
                <a:latin typeface="Times New Roman" pitchFamily="18" charset="0"/>
                <a:cs typeface="Times New Roman" pitchFamily="18" charset="0"/>
              </a:rPr>
              <a:t>PROPOSED </a:t>
            </a:r>
            <a:r>
              <a:rPr lang="en-US" sz="1200" dirty="0" smtClean="0">
                <a:latin typeface="Times New Roman" pitchFamily="18" charset="0"/>
                <a:cs typeface="Times New Roman" pitchFamily="18" charset="0"/>
              </a:rPr>
              <a:t>APPROACH </a:t>
            </a:r>
          </a:p>
          <a:p>
            <a:pPr>
              <a:lnSpc>
                <a:spcPct val="250000"/>
              </a:lnSpc>
              <a:buFont typeface="Wingdings" pitchFamily="2" charset="2"/>
              <a:buChar char="Ø"/>
              <a:defRPr/>
            </a:pPr>
            <a:r>
              <a:rPr lang="en-US" sz="1200" dirty="0" smtClean="0">
                <a:latin typeface="Times New Roman" pitchFamily="18" charset="0"/>
                <a:cs typeface="Times New Roman" pitchFamily="18" charset="0"/>
              </a:rPr>
              <a:t>NETWORK ARCHITECTURE </a:t>
            </a:r>
          </a:p>
          <a:p>
            <a:pPr>
              <a:lnSpc>
                <a:spcPct val="250000"/>
              </a:lnSpc>
              <a:buFont typeface="Wingdings" pitchFamily="2" charset="2"/>
              <a:buChar char="Ø"/>
              <a:defRPr/>
            </a:pPr>
            <a:r>
              <a:rPr lang="en-US" sz="1200" dirty="0" smtClean="0">
                <a:latin typeface="Times New Roman" pitchFamily="18" charset="0"/>
                <a:cs typeface="Times New Roman" pitchFamily="18" charset="0"/>
              </a:rPr>
              <a:t>MODEL LOSS AND ACCURACY </a:t>
            </a:r>
          </a:p>
          <a:p>
            <a:pPr>
              <a:lnSpc>
                <a:spcPct val="250000"/>
              </a:lnSpc>
              <a:buFont typeface="Wingdings" pitchFamily="2" charset="2"/>
              <a:buChar char="Ø"/>
              <a:defRPr/>
            </a:pPr>
            <a:r>
              <a:rPr lang="en-US" sz="1200" dirty="0">
                <a:latin typeface="Times New Roman" pitchFamily="18" charset="0"/>
                <a:cs typeface="Times New Roman" pitchFamily="18" charset="0"/>
              </a:rPr>
              <a:t> </a:t>
            </a:r>
            <a:r>
              <a:rPr lang="en-US" sz="1200" dirty="0" smtClean="0">
                <a:latin typeface="Times New Roman" pitchFamily="18" charset="0"/>
                <a:cs typeface="Times New Roman" pitchFamily="18" charset="0"/>
              </a:rPr>
              <a:t>CODE WALKTHROUGH AND DEMO</a:t>
            </a:r>
          </a:p>
          <a:p>
            <a:pPr>
              <a:lnSpc>
                <a:spcPct val="250000"/>
              </a:lnSpc>
              <a:buFont typeface="Wingdings" pitchFamily="2" charset="2"/>
              <a:buChar char="Ø"/>
              <a:defRPr/>
            </a:pPr>
            <a:r>
              <a:rPr lang="en-US" sz="1200" dirty="0">
                <a:latin typeface="Times New Roman" pitchFamily="18" charset="0"/>
                <a:cs typeface="Times New Roman" pitchFamily="18" charset="0"/>
              </a:rPr>
              <a:t> </a:t>
            </a:r>
            <a:r>
              <a:rPr lang="en-US" sz="1200" dirty="0" smtClean="0">
                <a:latin typeface="Times New Roman" pitchFamily="18" charset="0"/>
                <a:cs typeface="Times New Roman" pitchFamily="18" charset="0"/>
              </a:rPr>
              <a:t>CONCLUSIONS AND FUTURE WORK </a:t>
            </a:r>
            <a:endParaRPr lang="en-US" sz="1200" dirty="0" smtClean="0">
              <a:latin typeface="Times New Roman" pitchFamily="18" charset="0"/>
              <a:cs typeface="Times New Roman" pitchFamily="18" charset="0"/>
            </a:endParaRPr>
          </a:p>
          <a:p>
            <a:pPr>
              <a:lnSpc>
                <a:spcPct val="250000"/>
              </a:lnSpc>
              <a:buFont typeface="Wingdings" pitchFamily="2" charset="2"/>
              <a:buChar char="Ø"/>
              <a:defRPr/>
            </a:pPr>
            <a:r>
              <a:rPr lang="en-US" sz="1200" dirty="0" smtClean="0">
                <a:latin typeface="Times New Roman" pitchFamily="18" charset="0"/>
                <a:cs typeface="Times New Roman" pitchFamily="18" charset="0"/>
              </a:rPr>
              <a:t>REFERENCES</a:t>
            </a:r>
            <a:endParaRPr sz="1200" dirty="0"/>
          </a:p>
        </p:txBody>
      </p:sp>
    </p:spTree>
    <p:extLst>
      <p:ext uri="{BB962C8B-B14F-4D97-AF65-F5344CB8AC3E}">
        <p14:creationId xmlns:p14="http://schemas.microsoft.com/office/powerpoint/2010/main" val="19889169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3"/>
          <p:cNvPicPr>
            <a:picLocks noChangeAspect="1" noChangeArrowheads="1"/>
          </p:cNvPicPr>
          <p:nvPr/>
        </p:nvPicPr>
        <p:blipFill>
          <a:blip r:embed="rId3"/>
          <a:srcRect/>
          <a:stretch>
            <a:fillRect/>
          </a:stretch>
        </p:blipFill>
        <p:spPr bwMode="auto">
          <a:xfrm>
            <a:off x="0" y="0"/>
            <a:ext cx="9163050" cy="6877050"/>
          </a:xfrm>
          <a:prstGeom prst="rect">
            <a:avLst/>
          </a:prstGeom>
          <a:noFill/>
          <a:ln w="9525">
            <a:noFill/>
            <a:miter lim="800000"/>
            <a:headEnd/>
            <a:tailEnd/>
          </a:ln>
        </p:spPr>
      </p:pic>
      <p:pic>
        <p:nvPicPr>
          <p:cNvPr id="9" name="Picture 8" descr="IMG_7460.jpg"/>
          <p:cNvPicPr>
            <a:picLocks noChangeAspect="1"/>
          </p:cNvPicPr>
          <p:nvPr/>
        </p:nvPicPr>
        <p:blipFill rotWithShape="1">
          <a:blip r:embed="rId4" cstate="print">
            <a:extLst>
              <a:ext uri="{28A0092B-C50C-407E-A947-70E740481C1C}">
                <a14:useLocalDpi xmlns:a14="http://schemas.microsoft.com/office/drawing/2010/main" val="0"/>
              </a:ext>
            </a:extLst>
          </a:blip>
          <a:srcRect b="14531"/>
          <a:stretch/>
        </p:blipFill>
        <p:spPr>
          <a:xfrm>
            <a:off x="1" y="857250"/>
            <a:ext cx="4686300" cy="2670215"/>
          </a:xfrm>
          <a:prstGeom prst="rect">
            <a:avLst/>
          </a:prstGeom>
        </p:spPr>
      </p:pic>
      <p:sp>
        <p:nvSpPr>
          <p:cNvPr id="3" name="Rounded Rectangle 2"/>
          <p:cNvSpPr/>
          <p:nvPr/>
        </p:nvSpPr>
        <p:spPr>
          <a:xfrm>
            <a:off x="122566" y="2564795"/>
            <a:ext cx="3131609" cy="675835"/>
          </a:xfrm>
          <a:prstGeom prst="roundRect">
            <a:avLst>
              <a:gd name="adj" fmla="val 0"/>
            </a:avLst>
          </a:prstGeom>
          <a:noFill/>
          <a:ln>
            <a:noFill/>
          </a:ln>
        </p:spPr>
        <p:style>
          <a:lnRef idx="1">
            <a:schemeClr val="accent1"/>
          </a:lnRef>
          <a:fillRef idx="3">
            <a:schemeClr val="accent1"/>
          </a:fillRef>
          <a:effectRef idx="2">
            <a:schemeClr val="accent1"/>
          </a:effectRef>
          <a:fontRef idx="minor">
            <a:schemeClr val="lt1"/>
          </a:fontRef>
        </p:style>
        <p:txBody>
          <a:bodyPr lIns="34290" tIns="17145" rIns="34290" bIns="17145" rtlCol="0" anchor="ctr"/>
          <a:lstStyle/>
          <a:p>
            <a:r>
              <a:rPr lang="en-US" dirty="0">
                <a:solidFill>
                  <a:schemeClr val="bg1"/>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Emotions influence </a:t>
            </a:r>
          </a:p>
          <a:p>
            <a:r>
              <a:rPr lang="en-US" dirty="0">
                <a:solidFill>
                  <a:schemeClr val="bg1"/>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every aspect of our lives</a:t>
            </a:r>
          </a:p>
        </p:txBody>
      </p:sp>
      <p:pic>
        <p:nvPicPr>
          <p:cNvPr id="10" name="Picture 9"/>
          <p:cNvPicPr>
            <a:picLocks noChangeAspect="1"/>
          </p:cNvPicPr>
          <p:nvPr/>
        </p:nvPicPr>
        <p:blipFill>
          <a:blip r:embed="rId5">
            <a:alphaModFix/>
            <a:extLst>
              <a:ext uri="{BEBA8EAE-BF5A-486C-A8C5-ECC9F3942E4B}">
                <a14:imgProps xmlns:a14="http://schemas.microsoft.com/office/drawing/2010/main">
                  <a14:imgLayer r:embed="rId6">
                    <a14:imgEffect>
                      <a14:brightnessContrast bright="-26000"/>
                    </a14:imgEffect>
                  </a14:imgLayer>
                </a14:imgProps>
              </a:ext>
            </a:extLst>
          </a:blip>
          <a:stretch>
            <a:fillRect/>
          </a:stretch>
        </p:blipFill>
        <p:spPr>
          <a:xfrm>
            <a:off x="1175657" y="2328946"/>
            <a:ext cx="266667" cy="149714"/>
          </a:xfrm>
          <a:prstGeom prst="rect">
            <a:avLst/>
          </a:prstGeom>
        </p:spPr>
      </p:pic>
      <p:pic>
        <p:nvPicPr>
          <p:cNvPr id="11" name="Picture 10"/>
          <p:cNvPicPr>
            <a:picLocks noChangeAspect="1"/>
          </p:cNvPicPr>
          <p:nvPr/>
        </p:nvPicPr>
        <p:blipFill>
          <a:blip r:embed="rId5">
            <a:alphaModFix/>
            <a:extLst>
              <a:ext uri="{BEBA8EAE-BF5A-486C-A8C5-ECC9F3942E4B}">
                <a14:imgProps xmlns:a14="http://schemas.microsoft.com/office/drawing/2010/main">
                  <a14:imgLayer r:embed="rId6">
                    <a14:imgEffect>
                      <a14:brightnessContrast bright="-26000"/>
                    </a14:imgEffect>
                  </a14:imgLayer>
                </a14:imgProps>
              </a:ext>
            </a:extLst>
          </a:blip>
          <a:stretch>
            <a:fillRect/>
          </a:stretch>
        </p:blipFill>
        <p:spPr>
          <a:xfrm>
            <a:off x="-1" y="3377155"/>
            <a:ext cx="4686301" cy="2623595"/>
          </a:xfrm>
          <a:prstGeom prst="rect">
            <a:avLst/>
          </a:prstGeom>
        </p:spPr>
      </p:pic>
      <p:pic>
        <p:nvPicPr>
          <p:cNvPr id="12" name="Picture 11"/>
          <p:cNvPicPr>
            <a:picLocks noChangeAspect="1"/>
          </p:cNvPicPr>
          <p:nvPr/>
        </p:nvPicPr>
        <p:blipFill rotWithShape="1">
          <a:blip r:embed="rId7"/>
          <a:srcRect t="8702"/>
          <a:stretch/>
        </p:blipFill>
        <p:spPr>
          <a:xfrm>
            <a:off x="4686301" y="3358158"/>
            <a:ext cx="4457699" cy="2636628"/>
          </a:xfrm>
          <a:prstGeom prst="rect">
            <a:avLst/>
          </a:prstGeom>
        </p:spPr>
      </p:pic>
      <p:sp>
        <p:nvSpPr>
          <p:cNvPr id="19" name="Rounded Rectangle 18"/>
          <p:cNvSpPr/>
          <p:nvPr/>
        </p:nvSpPr>
        <p:spPr>
          <a:xfrm>
            <a:off x="6573735" y="5329898"/>
            <a:ext cx="3131609" cy="675835"/>
          </a:xfrm>
          <a:prstGeom prst="roundRect">
            <a:avLst>
              <a:gd name="adj" fmla="val 0"/>
            </a:avLst>
          </a:prstGeom>
          <a:noFill/>
          <a:ln>
            <a:noFill/>
          </a:ln>
        </p:spPr>
        <p:style>
          <a:lnRef idx="1">
            <a:schemeClr val="accent1"/>
          </a:lnRef>
          <a:fillRef idx="3">
            <a:schemeClr val="accent1"/>
          </a:fillRef>
          <a:effectRef idx="2">
            <a:schemeClr val="accent1"/>
          </a:effectRef>
          <a:fontRef idx="minor">
            <a:schemeClr val="lt1"/>
          </a:fontRef>
        </p:style>
        <p:txBody>
          <a:bodyPr lIns="34290" tIns="17145" rIns="34290" bIns="17145" rtlCol="0" anchor="ctr"/>
          <a:lstStyle/>
          <a:p>
            <a:r>
              <a:rPr lang="en-US" dirty="0">
                <a:solidFill>
                  <a:schemeClr val="bg1"/>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How we learn</a:t>
            </a:r>
          </a:p>
        </p:txBody>
      </p:sp>
      <p:sp>
        <p:nvSpPr>
          <p:cNvPr id="20" name="Rounded Rectangle 19"/>
          <p:cNvSpPr/>
          <p:nvPr/>
        </p:nvSpPr>
        <p:spPr>
          <a:xfrm>
            <a:off x="1253589" y="5392662"/>
            <a:ext cx="3131609" cy="675835"/>
          </a:xfrm>
          <a:prstGeom prst="roundRect">
            <a:avLst>
              <a:gd name="adj" fmla="val 0"/>
            </a:avLst>
          </a:prstGeom>
          <a:noFill/>
          <a:ln>
            <a:noFill/>
          </a:ln>
        </p:spPr>
        <p:style>
          <a:lnRef idx="1">
            <a:schemeClr val="accent1"/>
          </a:lnRef>
          <a:fillRef idx="3">
            <a:schemeClr val="accent1"/>
          </a:fillRef>
          <a:effectRef idx="2">
            <a:schemeClr val="accent1"/>
          </a:effectRef>
          <a:fontRef idx="minor">
            <a:schemeClr val="lt1"/>
          </a:fontRef>
        </p:style>
        <p:txBody>
          <a:bodyPr lIns="34290" tIns="17145" rIns="34290" bIns="17145" rtlCol="0" anchor="ctr"/>
          <a:lstStyle/>
          <a:p>
            <a:r>
              <a:rPr lang="en-US" dirty="0">
                <a:solidFill>
                  <a:schemeClr val="bg1"/>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What we purchase</a:t>
            </a:r>
          </a:p>
        </p:txBody>
      </p:sp>
      <p:sp>
        <p:nvSpPr>
          <p:cNvPr id="17" name="Rectangle 16"/>
          <p:cNvSpPr/>
          <p:nvPr/>
        </p:nvSpPr>
        <p:spPr bwMode="auto">
          <a:xfrm>
            <a:off x="0" y="0"/>
            <a:ext cx="6786563" cy="584200"/>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a:solidFill>
                  <a:srgbClr val="0070C0"/>
                </a:solidFill>
                <a:latin typeface="Times New Roman" panose="02020603050405020304" pitchFamily="18" charset="0"/>
                <a:cs typeface="Times New Roman" panose="02020603050405020304" pitchFamily="18" charset="0"/>
              </a:rPr>
              <a:t>Introduction</a:t>
            </a:r>
          </a:p>
        </p:txBody>
      </p:sp>
      <p:pic>
        <p:nvPicPr>
          <p:cNvPr id="16" name="Rana May 2015 v0.15-10.jpg"/>
          <p:cNvPicPr/>
          <p:nvPr/>
        </p:nvPicPr>
        <p:blipFill>
          <a:blip r:embed="rId8"/>
          <a:stretch>
            <a:fillRect/>
          </a:stretch>
        </p:blipFill>
        <p:spPr>
          <a:xfrm>
            <a:off x="4701157" y="868515"/>
            <a:ext cx="4427984" cy="2510325"/>
          </a:xfrm>
          <a:prstGeom prst="rect">
            <a:avLst/>
          </a:prstGeom>
          <a:ln w="12700">
            <a:miter lim="400000"/>
          </a:ln>
        </p:spPr>
      </p:pic>
      <p:sp>
        <p:nvSpPr>
          <p:cNvPr id="21" name="Rounded Rectangle 20"/>
          <p:cNvSpPr/>
          <p:nvPr/>
        </p:nvSpPr>
        <p:spPr>
          <a:xfrm>
            <a:off x="4572571" y="2890041"/>
            <a:ext cx="4427984" cy="416833"/>
          </a:xfrm>
          <a:prstGeom prst="roundRect">
            <a:avLst>
              <a:gd name="adj" fmla="val 0"/>
            </a:avLst>
          </a:prstGeom>
          <a:noFill/>
          <a:ln>
            <a:noFill/>
          </a:ln>
        </p:spPr>
        <p:style>
          <a:lnRef idx="1">
            <a:schemeClr val="accent1"/>
          </a:lnRef>
          <a:fillRef idx="3">
            <a:schemeClr val="accent1"/>
          </a:fillRef>
          <a:effectRef idx="2">
            <a:schemeClr val="accent1"/>
          </a:effectRef>
          <a:fontRef idx="minor">
            <a:schemeClr val="lt1"/>
          </a:fontRef>
        </p:style>
        <p:txBody>
          <a:bodyPr lIns="34290" tIns="17145" rIns="34290" bIns="17145" rtlCol="0" anchor="ctr"/>
          <a:lstStyle/>
          <a:p>
            <a:pPr algn="ctr"/>
            <a:r>
              <a:rPr lang="en-US" dirty="0">
                <a:solidFill>
                  <a:schemeClr val="bg1"/>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And how we connect with each other</a:t>
            </a:r>
          </a:p>
        </p:txBody>
      </p:sp>
    </p:spTree>
    <p:extLst>
      <p:ext uri="{BB962C8B-B14F-4D97-AF65-F5344CB8AC3E}">
        <p14:creationId xmlns:p14="http://schemas.microsoft.com/office/powerpoint/2010/main" val="28504012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3"/>
          <p:cNvPicPr>
            <a:picLocks noChangeAspect="1" noChangeArrowheads="1"/>
          </p:cNvPicPr>
          <p:nvPr/>
        </p:nvPicPr>
        <p:blipFill>
          <a:blip r:embed="rId3"/>
          <a:srcRect/>
          <a:stretch>
            <a:fillRect/>
          </a:stretch>
        </p:blipFill>
        <p:spPr bwMode="auto">
          <a:xfrm>
            <a:off x="0" y="0"/>
            <a:ext cx="9163050" cy="6877050"/>
          </a:xfrm>
          <a:prstGeom prst="rect">
            <a:avLst/>
          </a:prstGeom>
          <a:noFill/>
          <a:ln w="9525">
            <a:noFill/>
            <a:miter lim="800000"/>
            <a:headEnd/>
            <a:tailEnd/>
          </a:ln>
        </p:spPr>
      </p:pic>
      <p:pic>
        <p:nvPicPr>
          <p:cNvPr id="2" name="Picture 1" descr="Rana@Affectiva-33"/>
          <p:cNvPicPr>
            <a:picLocks noGrp="1" noChangeAspect="1"/>
          </p:cNvPicPr>
          <p:nvPr isPhoto="1"/>
        </p:nvPicPr>
        <p:blipFill>
          <a:blip r:embed="rId4">
            <a:lum/>
            <a:extLst>
              <a:ext uri="{28A0092B-C50C-407E-A947-70E740481C1C}">
                <a14:useLocalDpi xmlns:a14="http://schemas.microsoft.com/office/drawing/2010/main"/>
              </a:ext>
            </a:extLst>
          </a:blip>
          <a:stretch>
            <a:fillRect/>
          </a:stretch>
        </p:blipFill>
        <p:spPr>
          <a:xfrm>
            <a:off x="-23512" y="866775"/>
            <a:ext cx="9144000" cy="5143500"/>
          </a:xfrm>
          <a:prstGeom prst="rect">
            <a:avLst/>
          </a:prstGeom>
          <a:noFill/>
          <a:ln>
            <a:noFill/>
          </a:ln>
        </p:spPr>
      </p:pic>
      <p:sp>
        <p:nvSpPr>
          <p:cNvPr id="5" name="Title 4"/>
          <p:cNvSpPr>
            <a:spLocks noGrp="1"/>
          </p:cNvSpPr>
          <p:nvPr>
            <p:ph type="title"/>
          </p:nvPr>
        </p:nvSpPr>
        <p:spPr>
          <a:xfrm>
            <a:off x="445873" y="1302355"/>
            <a:ext cx="8488577" cy="994172"/>
          </a:xfrm>
        </p:spPr>
        <p:txBody>
          <a:bodyPr/>
          <a:lstStyle/>
          <a:p>
            <a:r>
              <a:rPr lang="en-US" dirty="0">
                <a:solidFill>
                  <a:schemeClr val="tx1"/>
                </a:solidFill>
                <a:latin typeface="Times New Roman" panose="02020603050405020304" pitchFamily="18" charset="0"/>
                <a:cs typeface="Times New Roman" panose="02020603050405020304" pitchFamily="18" charset="0"/>
              </a:rPr>
              <a:t>Applications of Emotion AI cut across every aspect of our daily lives .. Ultimately Emotion AI will become ubiquitous</a:t>
            </a:r>
            <a:endParaRPr lang="pl-PL" dirty="0">
              <a:solidFill>
                <a:schemeClr val="tx1"/>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787617" y="3768815"/>
            <a:ext cx="1056695" cy="465510"/>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Media and </a:t>
            </a:r>
          </a:p>
          <a:p>
            <a:pPr algn="ctr"/>
            <a:r>
              <a:rPr lang="pl-PL" sz="1400" dirty="0">
                <a:latin typeface="Times New Roman" panose="02020603050405020304" pitchFamily="18" charset="0"/>
                <a:cs typeface="Times New Roman" panose="02020603050405020304" pitchFamily="18" charset="0"/>
              </a:rPr>
              <a:t>entertainment</a:t>
            </a:r>
          </a:p>
        </p:txBody>
      </p:sp>
      <p:sp>
        <p:nvSpPr>
          <p:cNvPr id="8" name="TextBox 7"/>
          <p:cNvSpPr txBox="1"/>
          <p:nvPr/>
        </p:nvSpPr>
        <p:spPr>
          <a:xfrm>
            <a:off x="2466571" y="3780429"/>
            <a:ext cx="917235" cy="250066"/>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Advertising</a:t>
            </a:r>
          </a:p>
        </p:txBody>
      </p:sp>
      <p:sp>
        <p:nvSpPr>
          <p:cNvPr id="9" name="TextBox 8"/>
          <p:cNvSpPr txBox="1"/>
          <p:nvPr/>
        </p:nvSpPr>
        <p:spPr>
          <a:xfrm>
            <a:off x="3910604" y="3780429"/>
            <a:ext cx="1322795" cy="250066"/>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Human resources</a:t>
            </a:r>
          </a:p>
        </p:txBody>
      </p:sp>
      <p:sp>
        <p:nvSpPr>
          <p:cNvPr id="10" name="TextBox 9"/>
          <p:cNvSpPr txBox="1"/>
          <p:nvPr/>
        </p:nvSpPr>
        <p:spPr>
          <a:xfrm>
            <a:off x="5755391" y="3783241"/>
            <a:ext cx="926853" cy="250066"/>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Automotive</a:t>
            </a:r>
          </a:p>
        </p:txBody>
      </p:sp>
      <p:sp>
        <p:nvSpPr>
          <p:cNvPr id="11" name="TextBox 10"/>
          <p:cNvSpPr txBox="1"/>
          <p:nvPr/>
        </p:nvSpPr>
        <p:spPr>
          <a:xfrm>
            <a:off x="7511111" y="3772561"/>
            <a:ext cx="708844" cy="250066"/>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Robotics</a:t>
            </a:r>
          </a:p>
        </p:txBody>
      </p:sp>
      <p:sp>
        <p:nvSpPr>
          <p:cNvPr id="12" name="TextBox 11"/>
          <p:cNvSpPr txBox="1"/>
          <p:nvPr/>
        </p:nvSpPr>
        <p:spPr>
          <a:xfrm>
            <a:off x="662716" y="5289364"/>
            <a:ext cx="1197760" cy="465510"/>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Healthcare and </a:t>
            </a:r>
          </a:p>
          <a:p>
            <a:pPr algn="ctr"/>
            <a:r>
              <a:rPr lang="pl-PL" sz="1400" dirty="0">
                <a:latin typeface="Times New Roman" panose="02020603050405020304" pitchFamily="18" charset="0"/>
                <a:cs typeface="Times New Roman" panose="02020603050405020304" pitchFamily="18" charset="0"/>
              </a:rPr>
              <a:t>quantified self</a:t>
            </a:r>
          </a:p>
        </p:txBody>
      </p:sp>
      <p:sp>
        <p:nvSpPr>
          <p:cNvPr id="13" name="TextBox 12"/>
          <p:cNvSpPr txBox="1"/>
          <p:nvPr/>
        </p:nvSpPr>
        <p:spPr>
          <a:xfrm>
            <a:off x="2095251" y="5289361"/>
            <a:ext cx="1659874" cy="250066"/>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Video communication</a:t>
            </a:r>
          </a:p>
        </p:txBody>
      </p:sp>
      <p:sp>
        <p:nvSpPr>
          <p:cNvPr id="14" name="TextBox 13"/>
          <p:cNvSpPr txBox="1"/>
          <p:nvPr/>
        </p:nvSpPr>
        <p:spPr>
          <a:xfrm>
            <a:off x="3921025" y="5289361"/>
            <a:ext cx="1301955" cy="250066"/>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Online education</a:t>
            </a:r>
          </a:p>
        </p:txBody>
      </p:sp>
      <p:sp>
        <p:nvSpPr>
          <p:cNvPr id="15" name="TextBox 14"/>
          <p:cNvSpPr txBox="1"/>
          <p:nvPr/>
        </p:nvSpPr>
        <p:spPr>
          <a:xfrm>
            <a:off x="5894050" y="5289361"/>
            <a:ext cx="649533" cy="250066"/>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Devices</a:t>
            </a:r>
          </a:p>
        </p:txBody>
      </p:sp>
      <p:sp>
        <p:nvSpPr>
          <p:cNvPr id="16" name="TextBox 15"/>
          <p:cNvSpPr txBox="1"/>
          <p:nvPr/>
        </p:nvSpPr>
        <p:spPr>
          <a:xfrm>
            <a:off x="7534421" y="5289361"/>
            <a:ext cx="647930" cy="250066"/>
          </a:xfrm>
          <a:prstGeom prst="rect">
            <a:avLst/>
          </a:prstGeom>
          <a:noFill/>
        </p:spPr>
        <p:txBody>
          <a:bodyPr wrap="none" lIns="34288" tIns="17144" rIns="34288" bIns="17144" rtlCol="0">
            <a:spAutoFit/>
          </a:bodyPr>
          <a:lstStyle/>
          <a:p>
            <a:pPr algn="ctr"/>
            <a:r>
              <a:rPr lang="pl-PL" sz="1400" dirty="0">
                <a:latin typeface="Times New Roman" panose="02020603050405020304" pitchFamily="18" charset="0"/>
                <a:cs typeface="Times New Roman" panose="02020603050405020304" pitchFamily="18" charset="0"/>
              </a:rPr>
              <a:t>Gaming</a:t>
            </a:r>
          </a:p>
        </p:txBody>
      </p:sp>
      <p:sp>
        <p:nvSpPr>
          <p:cNvPr id="21" name="Rectangle 20"/>
          <p:cNvSpPr/>
          <p:nvPr/>
        </p:nvSpPr>
        <p:spPr bwMode="auto">
          <a:xfrm>
            <a:off x="0" y="0"/>
            <a:ext cx="6786563" cy="584200"/>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a:solidFill>
                  <a:srgbClr val="0070C0"/>
                </a:solidFill>
                <a:latin typeface="Times New Roman" pitchFamily="18" charset="0"/>
                <a:cs typeface="Times New Roman" pitchFamily="18" charset="0"/>
              </a:rPr>
              <a:t>Introduction</a:t>
            </a:r>
          </a:p>
        </p:txBody>
      </p:sp>
    </p:spTree>
    <p:extLst>
      <p:ext uri="{BB962C8B-B14F-4D97-AF65-F5344CB8AC3E}">
        <p14:creationId xmlns:p14="http://schemas.microsoft.com/office/powerpoint/2010/main" val="419208252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434" name="Group 8"/>
          <p:cNvGrpSpPr>
            <a:grpSpLocks/>
          </p:cNvGrpSpPr>
          <p:nvPr/>
        </p:nvGrpSpPr>
        <p:grpSpPr bwMode="auto">
          <a:xfrm>
            <a:off x="-19050" y="0"/>
            <a:ext cx="9163050" cy="6877050"/>
            <a:chOff x="-19050" y="0"/>
            <a:chExt cx="9163050" cy="6877050"/>
          </a:xfrm>
        </p:grpSpPr>
        <p:pic>
          <p:nvPicPr>
            <p:cNvPr id="18437" name="Picture 3"/>
            <p:cNvPicPr>
              <a:picLocks noChangeAspect="1" noChangeArrowheads="1"/>
            </p:cNvPicPr>
            <p:nvPr/>
          </p:nvPicPr>
          <p:blipFill>
            <a:blip r:embed="rId3"/>
            <a:srcRect/>
            <a:stretch>
              <a:fillRect/>
            </a:stretch>
          </p:blipFill>
          <p:spPr bwMode="auto">
            <a:xfrm>
              <a:off x="-19050" y="0"/>
              <a:ext cx="9163050" cy="6877050"/>
            </a:xfrm>
            <a:prstGeom prst="rect">
              <a:avLst/>
            </a:prstGeom>
            <a:noFill/>
            <a:ln w="9525">
              <a:noFill/>
              <a:miter lim="800000"/>
              <a:headEnd/>
              <a:tailEnd/>
            </a:ln>
          </p:spPr>
        </p:pic>
        <p:sp>
          <p:nvSpPr>
            <p:cNvPr id="8" name="Rectangle 7"/>
            <p:cNvSpPr/>
            <p:nvPr/>
          </p:nvSpPr>
          <p:spPr>
            <a:xfrm>
              <a:off x="0" y="0"/>
              <a:ext cx="6786563" cy="584200"/>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a:solidFill>
                    <a:srgbClr val="0070C0"/>
                  </a:solidFill>
                  <a:latin typeface="Times New Roman" pitchFamily="18" charset="0"/>
                  <a:cs typeface="Times New Roman" pitchFamily="18" charset="0"/>
                </a:rPr>
                <a:t>Introduction</a:t>
              </a:r>
            </a:p>
          </p:txBody>
        </p:sp>
      </p:grpSp>
      <p:sp>
        <p:nvSpPr>
          <p:cNvPr id="2" name="Rectangle 1"/>
          <p:cNvSpPr/>
          <p:nvPr/>
        </p:nvSpPr>
        <p:spPr>
          <a:xfrm>
            <a:off x="205991" y="836712"/>
            <a:ext cx="8712968" cy="4197559"/>
          </a:xfrm>
          <a:prstGeom prst="rect">
            <a:avLst/>
          </a:prstGeom>
        </p:spPr>
        <p:txBody>
          <a:bodyPr wrap="square">
            <a:spAutoFit/>
          </a:bodyPr>
          <a:lstStyle/>
          <a:p>
            <a:pPr marL="0" marR="0">
              <a:lnSpc>
                <a:spcPct val="150000"/>
              </a:lnSpc>
              <a:spcBef>
                <a:spcPts val="0"/>
              </a:spcBef>
              <a:spcAft>
                <a:spcPts val="0"/>
              </a:spcAft>
            </a:pPr>
            <a:r>
              <a:rPr lang="en-US" b="1" dirty="0">
                <a:latin typeface="Times New Roman" panose="02020603050405020304" pitchFamily="18" charset="0"/>
                <a:ea typeface="Times New Roman" panose="02020603050405020304" pitchFamily="18" charset="0"/>
              </a:rPr>
              <a:t>The challenges normally faced while recognizing Cognitive state based on facial features are:</a:t>
            </a:r>
          </a:p>
          <a:p>
            <a:pPr marL="342900" marR="0" lvl="0" indent="-342900">
              <a:lnSpc>
                <a:spcPct val="150000"/>
              </a:lnSpc>
              <a:spcBef>
                <a:spcPts val="0"/>
              </a:spcBef>
              <a:spcAft>
                <a:spcPts val="0"/>
              </a:spcAft>
              <a:buFont typeface="Wingdings" panose="05000000000000000000" pitchFamily="2" charset="2"/>
              <a:buChar char=""/>
              <a:tabLst>
                <a:tab pos="457200" algn="l"/>
              </a:tabLst>
            </a:pPr>
            <a:r>
              <a:rPr lang="en-US" dirty="0">
                <a:latin typeface="Times New Roman" panose="02020603050405020304" pitchFamily="18" charset="0"/>
                <a:ea typeface="Times New Roman" panose="02020603050405020304" pitchFamily="18" charset="0"/>
              </a:rPr>
              <a:t>Robustness of facial feature to changes in lighting</a:t>
            </a:r>
          </a:p>
          <a:p>
            <a:pPr marL="342900" marR="0" lvl="0" indent="-342900">
              <a:lnSpc>
                <a:spcPct val="150000"/>
              </a:lnSpc>
              <a:spcBef>
                <a:spcPts val="0"/>
              </a:spcBef>
              <a:spcAft>
                <a:spcPts val="0"/>
              </a:spcAft>
              <a:buFont typeface="Wingdings" panose="05000000000000000000" pitchFamily="2" charset="2"/>
              <a:buChar char=""/>
              <a:tabLst>
                <a:tab pos="457200" algn="l"/>
              </a:tabLst>
            </a:pPr>
            <a:r>
              <a:rPr lang="en-US" dirty="0">
                <a:latin typeface="Times New Roman" panose="02020603050405020304" pitchFamily="18" charset="0"/>
                <a:ea typeface="Times New Roman" panose="02020603050405020304" pitchFamily="18" charset="0"/>
              </a:rPr>
              <a:t>Noise</a:t>
            </a:r>
          </a:p>
          <a:p>
            <a:pPr marL="342900" marR="0" lvl="0" indent="-342900">
              <a:lnSpc>
                <a:spcPct val="150000"/>
              </a:lnSpc>
              <a:spcBef>
                <a:spcPts val="0"/>
              </a:spcBef>
              <a:spcAft>
                <a:spcPts val="0"/>
              </a:spcAft>
              <a:buFont typeface="Wingdings" panose="05000000000000000000" pitchFamily="2" charset="2"/>
              <a:buChar char=""/>
              <a:tabLst>
                <a:tab pos="457200" algn="l"/>
              </a:tabLst>
            </a:pPr>
            <a:r>
              <a:rPr lang="en-IN" dirty="0">
                <a:latin typeface="Times New Roman" panose="02020603050405020304" pitchFamily="18" charset="0"/>
                <a:ea typeface="Times New Roman" panose="02020603050405020304" pitchFamily="18" charset="0"/>
              </a:rPr>
              <a:t>Pose and frequent head movements</a:t>
            </a:r>
            <a:endParaRPr lang="en-US" dirty="0">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tabLst>
                <a:tab pos="457200" algn="l"/>
              </a:tabLst>
            </a:pPr>
            <a:r>
              <a:rPr lang="en-IN" dirty="0">
                <a:latin typeface="Times New Roman" panose="02020603050405020304" pitchFamily="18" charset="0"/>
                <a:ea typeface="Times New Roman" panose="02020603050405020304" pitchFamily="18" charset="0"/>
              </a:rPr>
              <a:t>Reducing the dimensionalities</a:t>
            </a:r>
            <a:endParaRPr lang="en-US" dirty="0">
              <a:latin typeface="Times New Roman" panose="02020603050405020304" pitchFamily="18" charset="0"/>
              <a:ea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tabLst>
                <a:tab pos="457200" algn="l"/>
              </a:tabLst>
            </a:pPr>
            <a:r>
              <a:rPr lang="en-IN" dirty="0">
                <a:latin typeface="Times New Roman" panose="02020603050405020304" pitchFamily="18" charset="0"/>
                <a:ea typeface="Times New Roman" panose="02020603050405020304" pitchFamily="18" charset="0"/>
              </a:rPr>
              <a:t>Occlusion:</a:t>
            </a:r>
            <a:endParaRPr lang="en-US" dirty="0">
              <a:latin typeface="Times New Roman" panose="02020603050405020304" pitchFamily="18" charset="0"/>
              <a:ea typeface="Times New Roman" panose="02020603050405020304" pitchFamily="18" charset="0"/>
            </a:endParaRPr>
          </a:p>
          <a:p>
            <a:pPr marL="742950" marR="0" lvl="1" indent="-285750">
              <a:lnSpc>
                <a:spcPct val="150000"/>
              </a:lnSpc>
              <a:spcBef>
                <a:spcPts val="0"/>
              </a:spcBef>
              <a:spcAft>
                <a:spcPts val="0"/>
              </a:spcAft>
              <a:buFont typeface="Wingdings" panose="05000000000000000000" pitchFamily="2" charset="2"/>
              <a:buChar char="ü"/>
              <a:tabLst>
                <a:tab pos="914400" algn="l"/>
              </a:tabLst>
            </a:pPr>
            <a:r>
              <a:rPr lang="en-US" dirty="0">
                <a:latin typeface="Times New Roman" panose="02020603050405020304" pitchFamily="18" charset="0"/>
                <a:ea typeface="Times New Roman" panose="02020603050405020304" pitchFamily="18" charset="0"/>
              </a:rPr>
              <a:t>Minor coverings of the face such as wearing different glasses or scraps</a:t>
            </a:r>
          </a:p>
          <a:p>
            <a:pPr marL="742950" marR="0" lvl="1" indent="-285750">
              <a:lnSpc>
                <a:spcPct val="150000"/>
              </a:lnSpc>
              <a:spcBef>
                <a:spcPts val="0"/>
              </a:spcBef>
              <a:spcAft>
                <a:spcPts val="0"/>
              </a:spcAft>
              <a:buFont typeface="Wingdings" panose="05000000000000000000" pitchFamily="2" charset="2"/>
              <a:buChar char="ü"/>
              <a:tabLst>
                <a:tab pos="914400" algn="l"/>
              </a:tabLst>
            </a:pPr>
            <a:r>
              <a:rPr lang="en-US" dirty="0">
                <a:latin typeface="Times New Roman" panose="02020603050405020304" pitchFamily="18" charset="0"/>
                <a:ea typeface="Times New Roman" panose="02020603050405020304" pitchFamily="18" charset="0"/>
              </a:rPr>
              <a:t>Different makeups and the presence of beards or moustaches</a:t>
            </a:r>
          </a:p>
          <a:p>
            <a:pPr marL="742950" marR="0" lvl="1" indent="-285750">
              <a:lnSpc>
                <a:spcPct val="150000"/>
              </a:lnSpc>
              <a:spcBef>
                <a:spcPts val="0"/>
              </a:spcBef>
              <a:spcAft>
                <a:spcPts val="0"/>
              </a:spcAft>
              <a:buFont typeface="Wingdings" panose="05000000000000000000" pitchFamily="2" charset="2"/>
              <a:buChar char="ü"/>
              <a:tabLst>
                <a:tab pos="914400" algn="l"/>
              </a:tabLst>
            </a:pPr>
            <a:r>
              <a:rPr lang="en-US" dirty="0">
                <a:latin typeface="Times New Roman" panose="02020603050405020304" pitchFamily="18" charset="0"/>
                <a:ea typeface="Times New Roman" panose="02020603050405020304" pitchFamily="18" charset="0"/>
              </a:rPr>
              <a:t>Occlusion due to hand</a:t>
            </a:r>
          </a:p>
        </p:txBody>
      </p:sp>
    </p:spTree>
    <p:extLst>
      <p:ext uri="{BB962C8B-B14F-4D97-AF65-F5344CB8AC3E}">
        <p14:creationId xmlns:p14="http://schemas.microsoft.com/office/powerpoint/2010/main" val="13413224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434" name="Group 8"/>
          <p:cNvGrpSpPr>
            <a:grpSpLocks/>
          </p:cNvGrpSpPr>
          <p:nvPr/>
        </p:nvGrpSpPr>
        <p:grpSpPr bwMode="auto">
          <a:xfrm>
            <a:off x="-19050" y="0"/>
            <a:ext cx="9163050" cy="6877050"/>
            <a:chOff x="-19050" y="0"/>
            <a:chExt cx="9163050" cy="6877050"/>
          </a:xfrm>
        </p:grpSpPr>
        <p:pic>
          <p:nvPicPr>
            <p:cNvPr id="18437" name="Picture 3"/>
            <p:cNvPicPr>
              <a:picLocks noChangeAspect="1" noChangeArrowheads="1"/>
            </p:cNvPicPr>
            <p:nvPr/>
          </p:nvPicPr>
          <p:blipFill>
            <a:blip r:embed="rId3"/>
            <a:srcRect/>
            <a:stretch>
              <a:fillRect/>
            </a:stretch>
          </p:blipFill>
          <p:spPr bwMode="auto">
            <a:xfrm>
              <a:off x="-19050" y="0"/>
              <a:ext cx="9163050" cy="6877050"/>
            </a:xfrm>
            <a:prstGeom prst="rect">
              <a:avLst/>
            </a:prstGeom>
            <a:noFill/>
            <a:ln w="9525">
              <a:noFill/>
              <a:miter lim="800000"/>
              <a:headEnd/>
              <a:tailEnd/>
            </a:ln>
          </p:spPr>
        </p:pic>
        <p:sp>
          <p:nvSpPr>
            <p:cNvPr id="8" name="Rectangle 7"/>
            <p:cNvSpPr/>
            <p:nvPr/>
          </p:nvSpPr>
          <p:spPr>
            <a:xfrm>
              <a:off x="0" y="0"/>
              <a:ext cx="6786563" cy="584200"/>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a:solidFill>
                    <a:srgbClr val="0070C0"/>
                  </a:solidFill>
                  <a:latin typeface="Times New Roman" pitchFamily="18" charset="0"/>
                  <a:cs typeface="Times New Roman" pitchFamily="18" charset="0"/>
                </a:rPr>
                <a:t>Literature Survey</a:t>
              </a:r>
            </a:p>
          </p:txBody>
        </p:sp>
      </p:grpSp>
      <p:sp>
        <p:nvSpPr>
          <p:cNvPr id="18436" name="Rectangle 3"/>
          <p:cNvSpPr>
            <a:spLocks noChangeArrowheads="1"/>
          </p:cNvSpPr>
          <p:nvPr/>
        </p:nvSpPr>
        <p:spPr bwMode="auto">
          <a:xfrm>
            <a:off x="2102223" y="5771149"/>
            <a:ext cx="4801443" cy="338554"/>
          </a:xfrm>
          <a:prstGeom prst="rect">
            <a:avLst/>
          </a:prstGeom>
          <a:noFill/>
          <a:ln w="9525">
            <a:noFill/>
            <a:miter lim="800000"/>
            <a:headEnd/>
            <a:tailEnd/>
          </a:ln>
        </p:spPr>
        <p:txBody>
          <a:bodyPr wrap="none" anchor="ctr">
            <a:spAutoFit/>
          </a:bodyPr>
          <a:lstStyle/>
          <a:p>
            <a:pPr algn="just" eaLnBrk="0" hangingPunct="0"/>
            <a:r>
              <a:rPr lang="en-US" sz="1600" dirty="0">
                <a:latin typeface="Times New Roman" pitchFamily="18" charset="0"/>
                <a:cs typeface="Times New Roman" pitchFamily="18" charset="0"/>
              </a:rPr>
              <a:t>Different Modalities Available for Emotion Recognition</a:t>
            </a:r>
          </a:p>
        </p:txBody>
      </p:sp>
      <p:pic>
        <p:nvPicPr>
          <p:cNvPr id="2" name="Picture 1"/>
          <p:cNvPicPr>
            <a:picLocks noChangeAspect="1"/>
          </p:cNvPicPr>
          <p:nvPr/>
        </p:nvPicPr>
        <p:blipFill>
          <a:blip r:embed="rId4"/>
          <a:stretch>
            <a:fillRect/>
          </a:stretch>
        </p:blipFill>
        <p:spPr>
          <a:xfrm>
            <a:off x="261937" y="1037224"/>
            <a:ext cx="8601075" cy="4733925"/>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4" name="Picture 3"/>
          <p:cNvPicPr>
            <a:picLocks noChangeAspect="1" noChangeArrowheads="1"/>
          </p:cNvPicPr>
          <p:nvPr/>
        </p:nvPicPr>
        <p:blipFill>
          <a:blip r:embed="rId3"/>
          <a:srcRect/>
          <a:stretch>
            <a:fillRect/>
          </a:stretch>
        </p:blipFill>
        <p:spPr bwMode="auto">
          <a:xfrm>
            <a:off x="-19050" y="0"/>
            <a:ext cx="9163050" cy="6877050"/>
          </a:xfrm>
          <a:prstGeom prst="rect">
            <a:avLst/>
          </a:prstGeom>
          <a:noFill/>
          <a:ln w="9525">
            <a:noFill/>
            <a:miter lim="800000"/>
            <a:headEnd/>
            <a:tailEnd/>
          </a:ln>
        </p:spPr>
      </p:pic>
      <p:sp>
        <p:nvSpPr>
          <p:cNvPr id="7" name="Rectangle 6"/>
          <p:cNvSpPr/>
          <p:nvPr/>
        </p:nvSpPr>
        <p:spPr bwMode="auto">
          <a:xfrm>
            <a:off x="0" y="0"/>
            <a:ext cx="6786563" cy="584200"/>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a:solidFill>
                  <a:srgbClr val="0070C0"/>
                </a:solidFill>
                <a:latin typeface="Times New Roman" pitchFamily="18" charset="0"/>
                <a:cs typeface="Times New Roman" pitchFamily="18" charset="0"/>
              </a:rPr>
              <a:t>Problem Statement</a:t>
            </a:r>
          </a:p>
        </p:txBody>
      </p:sp>
      <p:sp>
        <p:nvSpPr>
          <p:cNvPr id="2" name="Rectangle 1"/>
          <p:cNvSpPr/>
          <p:nvPr/>
        </p:nvSpPr>
        <p:spPr>
          <a:xfrm>
            <a:off x="107504" y="764704"/>
            <a:ext cx="8856984" cy="3416320"/>
          </a:xfrm>
          <a:prstGeom prst="rect">
            <a:avLst/>
          </a:prstGeom>
        </p:spPr>
        <p:txBody>
          <a:bodyPr wrap="square">
            <a:spAutoFit/>
          </a:bodyPr>
          <a:lstStyle/>
          <a:p>
            <a:pPr marL="457200" indent="-338138" algn="just">
              <a:lnSpc>
                <a:spcPct val="200000"/>
              </a:lnSpc>
              <a:buFont typeface="Wingdings" panose="05000000000000000000" pitchFamily="2" charset="2"/>
              <a:buChar char="Ø"/>
            </a:pPr>
            <a:r>
              <a:rPr lang="en-US" dirty="0">
                <a:solidFill>
                  <a:srgbClr val="000000"/>
                </a:solidFill>
                <a:latin typeface="Times New Roman" pitchFamily="18" charset="0"/>
                <a:cs typeface="Times New Roman" pitchFamily="18" charset="0"/>
              </a:rPr>
              <a:t>The goal of this project is to predict emotional state from the videos of a person’s face, </a:t>
            </a:r>
          </a:p>
          <a:p>
            <a:pPr marL="457200" indent="-338138" algn="just">
              <a:lnSpc>
                <a:spcPct val="200000"/>
              </a:lnSpc>
              <a:buFont typeface="Wingdings" panose="05000000000000000000" pitchFamily="2" charset="2"/>
              <a:buChar char="Ø"/>
            </a:pPr>
            <a:r>
              <a:rPr lang="en-US" dirty="0">
                <a:solidFill>
                  <a:srgbClr val="000000"/>
                </a:solidFill>
                <a:latin typeface="Times New Roman" pitchFamily="18" charset="0"/>
                <a:ea typeface="+mn-ea"/>
                <a:cs typeface="Times New Roman" pitchFamily="18" charset="0"/>
              </a:rPr>
              <a:t>Our evaluation metric will be the accuracy for each emotion state, supplemented by a confusion matrix that highlights which emotions are better recognized than others. </a:t>
            </a:r>
          </a:p>
          <a:p>
            <a:pPr marL="457200" marR="0" indent="-338138" algn="just">
              <a:lnSpc>
                <a:spcPct val="200000"/>
              </a:lnSpc>
              <a:buFont typeface="Wingdings" panose="05000000000000000000" pitchFamily="2" charset="2"/>
              <a:buChar char="Ø"/>
            </a:pPr>
            <a:r>
              <a:rPr lang="en-US" dirty="0">
                <a:solidFill>
                  <a:srgbClr val="000000"/>
                </a:solidFill>
                <a:latin typeface="Times New Roman" pitchFamily="18" charset="0"/>
                <a:ea typeface="+mn-ea"/>
                <a:cs typeface="Times New Roman" pitchFamily="18" charset="0"/>
              </a:rPr>
              <a:t>In short,</a:t>
            </a:r>
          </a:p>
          <a:p>
            <a:pPr marL="914400" lvl="1" indent="-338138" algn="just">
              <a:lnSpc>
                <a:spcPct val="200000"/>
              </a:lnSpc>
              <a:buFont typeface="Wingdings" panose="05000000000000000000" pitchFamily="2" charset="2"/>
              <a:buChar char="Ø"/>
            </a:pPr>
            <a:r>
              <a:rPr lang="en-US" dirty="0">
                <a:solidFill>
                  <a:srgbClr val="000000"/>
                </a:solidFill>
                <a:latin typeface="Times New Roman" pitchFamily="18" charset="0"/>
                <a:ea typeface="+mn-ea"/>
                <a:cs typeface="Times New Roman" pitchFamily="18" charset="0"/>
              </a:rPr>
              <a:t>Input: short video/live stream </a:t>
            </a:r>
          </a:p>
          <a:p>
            <a:pPr marL="914400" lvl="1" indent="-338138" algn="just">
              <a:lnSpc>
                <a:spcPct val="200000"/>
              </a:lnSpc>
              <a:buFont typeface="Wingdings" panose="05000000000000000000" pitchFamily="2" charset="2"/>
              <a:buChar char="Ø"/>
            </a:pPr>
            <a:r>
              <a:rPr lang="en-US" dirty="0">
                <a:solidFill>
                  <a:srgbClr val="000000"/>
                </a:solidFill>
                <a:latin typeface="Times New Roman" pitchFamily="18" charset="0"/>
                <a:ea typeface="+mn-ea"/>
                <a:cs typeface="Times New Roman" pitchFamily="18" charset="0"/>
              </a:rPr>
              <a:t>Output : Emotion state recognized</a:t>
            </a:r>
          </a:p>
        </p:txBody>
      </p:sp>
    </p:spTree>
    <p:extLst>
      <p:ext uri="{BB962C8B-B14F-4D97-AF65-F5344CB8AC3E}">
        <p14:creationId xmlns:p14="http://schemas.microsoft.com/office/powerpoint/2010/main" val="23316001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4" name="Picture 3"/>
          <p:cNvPicPr>
            <a:picLocks noChangeAspect="1" noChangeArrowheads="1"/>
          </p:cNvPicPr>
          <p:nvPr/>
        </p:nvPicPr>
        <p:blipFill>
          <a:blip r:embed="rId3"/>
          <a:srcRect/>
          <a:stretch>
            <a:fillRect/>
          </a:stretch>
        </p:blipFill>
        <p:spPr bwMode="auto">
          <a:xfrm>
            <a:off x="-19050" y="0"/>
            <a:ext cx="9163050" cy="6877050"/>
          </a:xfrm>
          <a:prstGeom prst="rect">
            <a:avLst/>
          </a:prstGeom>
          <a:noFill/>
          <a:ln w="9525">
            <a:noFill/>
            <a:miter lim="800000"/>
            <a:headEnd/>
            <a:tailEnd/>
          </a:ln>
        </p:spPr>
      </p:pic>
      <p:sp>
        <p:nvSpPr>
          <p:cNvPr id="6" name="CustomShape 1"/>
          <p:cNvSpPr/>
          <p:nvPr/>
        </p:nvSpPr>
        <p:spPr>
          <a:xfrm>
            <a:off x="179512" y="857250"/>
            <a:ext cx="8964488" cy="51435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fontAlgn="auto">
              <a:spcBef>
                <a:spcPts val="0"/>
              </a:spcBef>
              <a:spcAft>
                <a:spcPts val="0"/>
              </a:spcAft>
              <a:defRPr/>
            </a:pPr>
            <a:r>
              <a:rPr lang="en-IN" sz="2000" b="1" dirty="0">
                <a:latin typeface="Times New Roman" pitchFamily="18" charset="0"/>
                <a:cs typeface="Times New Roman" pitchFamily="18" charset="0"/>
              </a:rPr>
              <a:t>Objectives:</a:t>
            </a:r>
          </a:p>
          <a:p>
            <a:pPr marL="365760" indent="-283464" fontAlgn="auto">
              <a:spcBef>
                <a:spcPts val="0"/>
              </a:spcBef>
              <a:spcAft>
                <a:spcPts val="0"/>
              </a:spcAft>
              <a:defRPr/>
            </a:pPr>
            <a:endParaRPr lang="en-IN" sz="2000" dirty="0">
              <a:latin typeface="Times New Roman" pitchFamily="18" charset="0"/>
              <a:cs typeface="Times New Roman" pitchFamily="18" charset="0"/>
            </a:endParaRPr>
          </a:p>
          <a:p>
            <a:pPr marL="365760" indent="-283464" fontAlgn="auto">
              <a:lnSpc>
                <a:spcPct val="150000"/>
              </a:lnSpc>
              <a:spcBef>
                <a:spcPts val="0"/>
              </a:spcBef>
              <a:spcAft>
                <a:spcPts val="0"/>
              </a:spcAft>
              <a:defRPr/>
            </a:pPr>
            <a:r>
              <a:rPr lang="en-US" dirty="0">
                <a:solidFill>
                  <a:srgbClr val="000000"/>
                </a:solidFill>
                <a:latin typeface="Times New Roman" pitchFamily="18" charset="0"/>
                <a:cs typeface="Times New Roman" pitchFamily="18" charset="0"/>
              </a:rPr>
              <a:t>The main objectives of this project include the following:</a:t>
            </a:r>
          </a:p>
          <a:p>
            <a:pPr marL="365760" indent="-283464" fontAlgn="auto">
              <a:lnSpc>
                <a:spcPct val="150000"/>
              </a:lnSpc>
              <a:spcBef>
                <a:spcPts val="0"/>
              </a:spcBef>
              <a:spcAft>
                <a:spcPts val="0"/>
              </a:spcAft>
              <a:defRPr/>
            </a:pPr>
            <a:endParaRPr lang="en-IN" dirty="0">
              <a:solidFill>
                <a:srgbClr val="000000"/>
              </a:solidFill>
              <a:latin typeface="Times New Roman" pitchFamily="18" charset="0"/>
              <a:cs typeface="Times New Roman" pitchFamily="18" charset="0"/>
            </a:endParaRPr>
          </a:p>
          <a:p>
            <a:pPr marL="457200" lvl="0" indent="-338138" algn="just">
              <a:lnSpc>
                <a:spcPct val="200000"/>
              </a:lnSpc>
              <a:buFont typeface="Wingdings" panose="05000000000000000000" pitchFamily="2" charset="2"/>
              <a:buChar char="Ø"/>
            </a:pPr>
            <a:r>
              <a:rPr lang="en-US" dirty="0">
                <a:solidFill>
                  <a:srgbClr val="000000"/>
                </a:solidFill>
                <a:latin typeface="Times New Roman" pitchFamily="18" charset="0"/>
                <a:cs typeface="Times New Roman" pitchFamily="18" charset="0"/>
              </a:rPr>
              <a:t>To build a robust framework for automatic recognition of basic emotion states such as happy, surprise, sad, fear, neutral, anger, and disgust in live video.  </a:t>
            </a:r>
          </a:p>
          <a:p>
            <a:pPr marL="457200" lvl="0" indent="-338138" algn="just">
              <a:lnSpc>
                <a:spcPct val="200000"/>
              </a:lnSpc>
              <a:buFont typeface="Wingdings" panose="05000000000000000000" pitchFamily="2" charset="2"/>
              <a:buChar char="Ø"/>
            </a:pPr>
            <a:r>
              <a:rPr lang="en-US" dirty="0">
                <a:solidFill>
                  <a:srgbClr val="000000"/>
                </a:solidFill>
                <a:latin typeface="Times New Roman" pitchFamily="18" charset="0"/>
                <a:cs typeface="Times New Roman" pitchFamily="18" charset="0"/>
              </a:rPr>
              <a:t>To test and validate the emotion recognition system</a:t>
            </a:r>
            <a:r>
              <a:rPr lang="en-US" dirty="0">
                <a:latin typeface="Times New Roman" panose="02020603050405020304" pitchFamily="18" charset="0"/>
                <a:cs typeface="Times New Roman" panose="02020603050405020304" pitchFamily="18" charset="0"/>
              </a:rPr>
              <a:t>.  </a:t>
            </a:r>
          </a:p>
          <a:p>
            <a:pPr fontAlgn="auto">
              <a:spcBef>
                <a:spcPts val="0"/>
              </a:spcBef>
              <a:spcAft>
                <a:spcPts val="0"/>
              </a:spcAft>
              <a:defRPr/>
            </a:pPr>
            <a:endParaRPr dirty="0"/>
          </a:p>
          <a:p>
            <a:pPr fontAlgn="auto">
              <a:spcBef>
                <a:spcPts val="0"/>
              </a:spcBef>
              <a:spcAft>
                <a:spcPts val="0"/>
              </a:spcAft>
              <a:defRPr/>
            </a:pPr>
            <a:endParaRPr dirty="0"/>
          </a:p>
          <a:p>
            <a:pPr fontAlgn="auto">
              <a:spcBef>
                <a:spcPts val="0"/>
              </a:spcBef>
              <a:spcAft>
                <a:spcPts val="0"/>
              </a:spcAft>
              <a:defRPr/>
            </a:pPr>
            <a:endParaRPr dirty="0"/>
          </a:p>
          <a:p>
            <a:pPr fontAlgn="auto">
              <a:spcBef>
                <a:spcPts val="0"/>
              </a:spcBef>
              <a:spcAft>
                <a:spcPts val="0"/>
              </a:spcAft>
              <a:defRPr/>
            </a:pPr>
            <a:endParaRPr dirty="0"/>
          </a:p>
        </p:txBody>
      </p:sp>
      <p:sp>
        <p:nvSpPr>
          <p:cNvPr id="7" name="Rectangle 6"/>
          <p:cNvSpPr/>
          <p:nvPr/>
        </p:nvSpPr>
        <p:spPr bwMode="auto">
          <a:xfrm>
            <a:off x="0" y="0"/>
            <a:ext cx="6786563" cy="584200"/>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a:solidFill>
                  <a:srgbClr val="0070C0"/>
                </a:solidFill>
                <a:latin typeface="Times New Roman" pitchFamily="18" charset="0"/>
                <a:cs typeface="Times New Roman" pitchFamily="18" charset="0"/>
              </a:rPr>
              <a:t>Objectives</a:t>
            </a:r>
          </a:p>
        </p:txBody>
      </p:sp>
    </p:spTree>
    <p:extLst>
      <p:ext uri="{BB962C8B-B14F-4D97-AF65-F5344CB8AC3E}">
        <p14:creationId xmlns:p14="http://schemas.microsoft.com/office/powerpoint/2010/main" val="2557908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3"/>
          <p:cNvPicPr>
            <a:picLocks noChangeAspect="1" noChangeArrowheads="1"/>
          </p:cNvPicPr>
          <p:nvPr/>
        </p:nvPicPr>
        <p:blipFill>
          <a:blip r:embed="rId3"/>
          <a:srcRect/>
          <a:stretch>
            <a:fillRect/>
          </a:stretch>
        </p:blipFill>
        <p:spPr bwMode="auto">
          <a:xfrm>
            <a:off x="40966" y="0"/>
            <a:ext cx="9163050" cy="6877050"/>
          </a:xfrm>
          <a:prstGeom prst="rect">
            <a:avLst/>
          </a:prstGeom>
          <a:noFill/>
          <a:ln w="9525">
            <a:noFill/>
            <a:miter lim="800000"/>
            <a:headEnd/>
            <a:tailEnd/>
          </a:ln>
        </p:spPr>
      </p:pic>
      <p:sp>
        <p:nvSpPr>
          <p:cNvPr id="17" name="Rectangle 16"/>
          <p:cNvSpPr/>
          <p:nvPr/>
        </p:nvSpPr>
        <p:spPr bwMode="auto">
          <a:xfrm>
            <a:off x="0" y="0"/>
            <a:ext cx="6786563" cy="584200"/>
          </a:xfrm>
          <a:prstGeom prst="rect">
            <a:avLst/>
          </a:prstGeom>
          <a:ln>
            <a:noFill/>
          </a:ln>
        </p:spPr>
        <p:style>
          <a:lnRef idx="2">
            <a:schemeClr val="accent4"/>
          </a:lnRef>
          <a:fillRef idx="1">
            <a:schemeClr val="lt1"/>
          </a:fillRef>
          <a:effectRef idx="0">
            <a:schemeClr val="accent4"/>
          </a:effectRef>
          <a:fontRef idx="minor">
            <a:schemeClr val="dk1"/>
          </a:fontRef>
        </p:style>
        <p:txBody>
          <a:bodyPr>
            <a:spAutoFit/>
          </a:bodyPr>
          <a:lstStyle/>
          <a:p>
            <a:pPr fontAlgn="auto">
              <a:spcBef>
                <a:spcPts val="0"/>
              </a:spcBef>
              <a:spcAft>
                <a:spcPts val="0"/>
              </a:spcAft>
              <a:defRPr/>
            </a:pPr>
            <a:r>
              <a:rPr lang="en-IN" sz="3200" b="1" dirty="0" smtClean="0">
                <a:solidFill>
                  <a:srgbClr val="0070C0"/>
                </a:solidFill>
                <a:latin typeface="Times New Roman" panose="02020603050405020304" pitchFamily="18" charset="0"/>
                <a:cs typeface="Times New Roman" panose="02020603050405020304" pitchFamily="18" charset="0"/>
              </a:rPr>
              <a:t>Dataset</a:t>
            </a:r>
            <a:endParaRPr lang="en-IN" sz="3200" b="1" dirty="0">
              <a:solidFill>
                <a:srgbClr val="0070C0"/>
              </a:solidFill>
              <a:latin typeface="Times New Roman" panose="02020603050405020304" pitchFamily="18" charset="0"/>
              <a:cs typeface="Times New Roman" panose="02020603050405020304" pitchFamily="18" charset="0"/>
            </a:endParaRPr>
          </a:p>
        </p:txBody>
      </p:sp>
      <p:sp>
        <p:nvSpPr>
          <p:cNvPr id="18" name="TextBox 17"/>
          <p:cNvSpPr txBox="1"/>
          <p:nvPr/>
        </p:nvSpPr>
        <p:spPr>
          <a:xfrm>
            <a:off x="2725256" y="3727479"/>
            <a:ext cx="4680520" cy="338554"/>
          </a:xfrm>
          <a:prstGeom prst="rect">
            <a:avLst/>
          </a:prstGeom>
          <a:noFill/>
        </p:spPr>
        <p:txBody>
          <a:bodyPr wrap="square" rtlCol="0">
            <a:spAutoFit/>
          </a:bodyPr>
          <a:lstStyle>
            <a:defPPr>
              <a:defRPr lang="en-US"/>
            </a:defPPr>
            <a:lvl1pPr marL="342900" indent="-342900">
              <a:buAutoNum type="alphaLcParenR"/>
              <a:defRPr sz="1600">
                <a:latin typeface="Times New Roman" panose="02020603050405020304" pitchFamily="18" charset="0"/>
                <a:cs typeface="Times New Roman" panose="02020603050405020304" pitchFamily="18" charset="0"/>
              </a:defRPr>
            </a:lvl1pPr>
          </a:lstStyle>
          <a:p>
            <a:pPr marL="0" indent="0">
              <a:buNone/>
            </a:pPr>
            <a:r>
              <a:rPr lang="en-US" dirty="0"/>
              <a:t>Fig: Databases analyzed in projects</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50" y="923726"/>
            <a:ext cx="9144000" cy="1925320"/>
          </a:xfrm>
          <a:prstGeom prst="rect">
            <a:avLst/>
          </a:prstGeom>
        </p:spPr>
      </p:pic>
      <p:sp>
        <p:nvSpPr>
          <p:cNvPr id="15" name="TextBox 14"/>
          <p:cNvSpPr txBox="1"/>
          <p:nvPr/>
        </p:nvSpPr>
        <p:spPr>
          <a:xfrm>
            <a:off x="3707904" y="3438525"/>
            <a:ext cx="1332692" cy="369332"/>
          </a:xfrm>
          <a:prstGeom prst="rect">
            <a:avLst/>
          </a:prstGeom>
          <a:noFill/>
        </p:spPr>
        <p:txBody>
          <a:bodyPr wrap="square" rtlCol="0">
            <a:spAutoFit/>
          </a:bodyPr>
          <a:lstStyle/>
          <a:p>
            <a:r>
              <a:rPr lang="en-IN" dirty="0" smtClean="0"/>
              <a:t>FER 2013</a:t>
            </a:r>
          </a:p>
        </p:txBody>
      </p:sp>
      <p:sp>
        <p:nvSpPr>
          <p:cNvPr id="3" name="Rectangle 2"/>
          <p:cNvSpPr/>
          <p:nvPr/>
        </p:nvSpPr>
        <p:spPr>
          <a:xfrm>
            <a:off x="40966" y="4066033"/>
            <a:ext cx="9163050" cy="1815882"/>
          </a:xfrm>
          <a:prstGeom prst="rect">
            <a:avLst/>
          </a:prstGeom>
        </p:spPr>
        <p:txBody>
          <a:bodyPr wrap="square">
            <a:spAutoFit/>
          </a:bodyPr>
          <a:lstStyle/>
          <a:p>
            <a:r>
              <a:rPr lang="en-US" sz="1600" dirty="0"/>
              <a:t>Dataset Specifications:</a:t>
            </a:r>
          </a:p>
          <a:p>
            <a:r>
              <a:rPr lang="en-US" sz="1600" dirty="0" smtClean="0"/>
              <a:t>Image </a:t>
            </a:r>
            <a:r>
              <a:rPr lang="en-US" sz="1600" dirty="0"/>
              <a:t>Details: 48x48 pixel grayscale images of faces.</a:t>
            </a:r>
          </a:p>
          <a:p>
            <a:r>
              <a:rPr lang="en-US" sz="1600" dirty="0" smtClean="0"/>
              <a:t>Dataset </a:t>
            </a:r>
            <a:r>
              <a:rPr lang="en-US" sz="1600" dirty="0"/>
              <a:t>Composition:</a:t>
            </a:r>
          </a:p>
          <a:p>
            <a:r>
              <a:rPr lang="en-US" sz="1600" dirty="0" smtClean="0"/>
              <a:t>Emotion </a:t>
            </a:r>
            <a:r>
              <a:rPr lang="en-US" sz="1600" dirty="0"/>
              <a:t>Categories: Seven categories based on facial expressions. </a:t>
            </a:r>
            <a:endParaRPr lang="en-US" sz="1600" dirty="0" smtClean="0"/>
          </a:p>
          <a:p>
            <a:r>
              <a:rPr lang="en-US" sz="1600" dirty="0"/>
              <a:t>	</a:t>
            </a:r>
            <a:r>
              <a:rPr lang="en-US" sz="1600" dirty="0" smtClean="0"/>
              <a:t>0</a:t>
            </a:r>
            <a:r>
              <a:rPr lang="en-US" sz="1600" dirty="0"/>
              <a:t>:'angry', 1:'disgust', 2:'fear', 3:'happy', 4:'neutral', 5:'sad', 6:</a:t>
            </a:r>
            <a:r>
              <a:rPr lang="en-US" sz="1600" dirty="0" smtClean="0"/>
              <a:t>'surprise‘ 6</a:t>
            </a:r>
            <a:r>
              <a:rPr lang="en-US" sz="1600" dirty="0"/>
              <a:t>: Neutral</a:t>
            </a:r>
          </a:p>
          <a:p>
            <a:r>
              <a:rPr lang="en-US" sz="1600" dirty="0"/>
              <a:t>Training Set: </a:t>
            </a:r>
            <a:r>
              <a:rPr lang="en-US" sz="1600" dirty="0" smtClean="0"/>
              <a:t>28,709.</a:t>
            </a:r>
            <a:endParaRPr lang="en-US" sz="1600" dirty="0"/>
          </a:p>
          <a:p>
            <a:r>
              <a:rPr lang="en-US" sz="1600" dirty="0" smtClean="0"/>
              <a:t>Validation </a:t>
            </a:r>
            <a:r>
              <a:rPr lang="en-US" sz="1600" dirty="0"/>
              <a:t>Set: </a:t>
            </a:r>
            <a:r>
              <a:rPr lang="en-US" sz="1600" dirty="0" smtClean="0"/>
              <a:t>7,178.  </a:t>
            </a:r>
            <a:endParaRPr lang="en-US" sz="1600" dirty="0"/>
          </a:p>
        </p:txBody>
      </p:sp>
    </p:spTree>
    <p:extLst>
      <p:ext uri="{BB962C8B-B14F-4D97-AF65-F5344CB8AC3E}">
        <p14:creationId xmlns:p14="http://schemas.microsoft.com/office/powerpoint/2010/main" val="30059853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13684</TotalTime>
  <Words>917</Words>
  <Application>Microsoft Office PowerPoint</Application>
  <PresentationFormat>On-screen Show (4:3)</PresentationFormat>
  <Paragraphs>182</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DejaVu Sans</vt:lpstr>
      <vt:lpstr>Google Sans</vt:lpstr>
      <vt:lpstr>Times New Roman</vt:lpstr>
      <vt:lpstr>Wingdings</vt:lpstr>
      <vt:lpstr>Office Theme</vt:lpstr>
      <vt:lpstr>PowerPoint Presentation</vt:lpstr>
      <vt:lpstr>PowerPoint Presentation</vt:lpstr>
      <vt:lpstr>PowerPoint Presentation</vt:lpstr>
      <vt:lpstr>Applications of Emotion AI cut across every aspect of our daily lives .. Ultimately Emotion AI will become ubiquitous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Vivek R Gowda</dc:creator>
  <cp:lastModifiedBy>Vivek R</cp:lastModifiedBy>
  <cp:revision>660</cp:revision>
  <cp:lastPrinted>2019-04-14T03:53:47Z</cp:lastPrinted>
  <dcterms:modified xsi:type="dcterms:W3CDTF">2023-12-11T07:00:43Z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SCPROP_SA">
    <vt:lpwstr>D:\PhD SAHE\Vivek_Phd_Presentation.pptx</vt:lpwstr>
  </property>
</Properties>
</file>